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7" r:id="rId2"/>
  </p:sldMasterIdLst>
  <p:notesMasterIdLst>
    <p:notesMasterId r:id="rId34"/>
  </p:notesMasterIdLst>
  <p:handoutMasterIdLst>
    <p:handoutMasterId r:id="rId35"/>
  </p:handoutMasterIdLst>
  <p:sldIdLst>
    <p:sldId id="409" r:id="rId3"/>
    <p:sldId id="388" r:id="rId4"/>
    <p:sldId id="289" r:id="rId5"/>
    <p:sldId id="340" r:id="rId6"/>
    <p:sldId id="399" r:id="rId7"/>
    <p:sldId id="400" r:id="rId8"/>
    <p:sldId id="401" r:id="rId9"/>
    <p:sldId id="389" r:id="rId10"/>
    <p:sldId id="280" r:id="rId11"/>
    <p:sldId id="256" r:id="rId12"/>
    <p:sldId id="367" r:id="rId13"/>
    <p:sldId id="330" r:id="rId14"/>
    <p:sldId id="370" r:id="rId15"/>
    <p:sldId id="369" r:id="rId16"/>
    <p:sldId id="344" r:id="rId17"/>
    <p:sldId id="381" r:id="rId18"/>
    <p:sldId id="371" r:id="rId19"/>
    <p:sldId id="382" r:id="rId20"/>
    <p:sldId id="266" r:id="rId21"/>
    <p:sldId id="353" r:id="rId22"/>
    <p:sldId id="355" r:id="rId23"/>
    <p:sldId id="395" r:id="rId24"/>
    <p:sldId id="357" r:id="rId25"/>
    <p:sldId id="294" r:id="rId26"/>
    <p:sldId id="391" r:id="rId27"/>
    <p:sldId id="393" r:id="rId28"/>
    <p:sldId id="402" r:id="rId29"/>
    <p:sldId id="386" r:id="rId30"/>
    <p:sldId id="404" r:id="rId31"/>
    <p:sldId id="383" r:id="rId32"/>
    <p:sldId id="384" r:id="rId33"/>
  </p:sldIdLst>
  <p:sldSz cx="12192000" cy="6858000"/>
  <p:notesSz cx="6858000" cy="9144000"/>
  <p:embeddedFontLst>
    <p:embeddedFont>
      <p:font typeface="Aller" panose="02000503030000020004" pitchFamily="2" charset="0"/>
      <p:regular r:id="rId36"/>
      <p:bold r:id="rId37"/>
      <p:italic r:id="rId38"/>
      <p:boldItalic r:id="rId39"/>
    </p:embeddedFont>
    <p:embeddedFont>
      <p:font typeface="Aller Light" panose="02000503000000020004" pitchFamily="2" charset="0"/>
      <p:regular r:id="rId40"/>
      <p:italic r:id="rId41"/>
    </p:embeddedFont>
    <p:embeddedFont>
      <p:font typeface="Allura" panose="02000000000000000000" pitchFamily="50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Segoe UI Light" panose="020B0502040204020203" pitchFamily="34" charset="0"/>
      <p:regular r:id="rId49"/>
      <p:italic r:id="rId50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067"/>
    <a:srgbClr val="B70F33"/>
    <a:srgbClr val="FA8F02"/>
    <a:srgbClr val="E6E6E6"/>
    <a:srgbClr val="622A6E"/>
    <a:srgbClr val="E3271D"/>
    <a:srgbClr val="E12623"/>
    <a:srgbClr val="F98B03"/>
    <a:srgbClr val="901C74"/>
    <a:srgbClr val="D82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1" autoAdjust="0"/>
    <p:restoredTop sz="94004" autoAdjust="0"/>
  </p:normalViewPr>
  <p:slideViewPr>
    <p:cSldViewPr snapToGrid="0">
      <p:cViewPr varScale="1">
        <p:scale>
          <a:sx n="163" d="100"/>
          <a:sy n="163" d="100"/>
        </p:scale>
        <p:origin x="120" y="1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D9F6A-9EC6-47C2-9FA2-85274069F92B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7F0D5-4B4E-4148-A7E8-5AA9B616F9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84E90-75CA-44CD-807E-60A7E2E2FF48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B2953-A076-4429-A448-E020BCDEF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0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3716" y="184944"/>
            <a:ext cx="8151133" cy="64881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9180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92775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824538" y="4822825"/>
            <a:ext cx="2035175" cy="20351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989886" y="4822825"/>
            <a:ext cx="2035175" cy="20351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155234" y="4822825"/>
            <a:ext cx="2035175" cy="20351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90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3705225" y="0"/>
            <a:ext cx="8486775" cy="43656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0" y="2182813"/>
            <a:ext cx="3705225" cy="21828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747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562350"/>
          </a:xfrm>
          <a:custGeom>
            <a:avLst/>
            <a:gdLst>
              <a:gd name="connsiteX0" fmla="*/ 0 w 12192000"/>
              <a:gd name="connsiteY0" fmla="*/ 0 h 3562350"/>
              <a:gd name="connsiteX1" fmla="*/ 12192000 w 12192000"/>
              <a:gd name="connsiteY1" fmla="*/ 0 h 3562350"/>
              <a:gd name="connsiteX2" fmla="*/ 12192000 w 12192000"/>
              <a:gd name="connsiteY2" fmla="*/ 3562350 h 3562350"/>
              <a:gd name="connsiteX3" fmla="*/ 6100763 w 12192000"/>
              <a:gd name="connsiteY3" fmla="*/ 3167063 h 3562350"/>
              <a:gd name="connsiteX4" fmla="*/ 0 w 12192000"/>
              <a:gd name="connsiteY4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562350">
                <a:moveTo>
                  <a:pt x="0" y="0"/>
                </a:moveTo>
                <a:lnTo>
                  <a:pt x="12192000" y="0"/>
                </a:lnTo>
                <a:lnTo>
                  <a:pt x="12192000" y="3562350"/>
                </a:lnTo>
                <a:cubicBezTo>
                  <a:pt x="10159206" y="3417207"/>
                  <a:pt x="8133557" y="3167063"/>
                  <a:pt x="6100763" y="3167063"/>
                </a:cubicBezTo>
                <a:cubicBezTo>
                  <a:pt x="4038146" y="3168196"/>
                  <a:pt x="2033588" y="3430588"/>
                  <a:pt x="0" y="35623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426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33978" y="0"/>
            <a:ext cx="3429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333978" y="3429000"/>
            <a:ext cx="3429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762978" y="0"/>
            <a:ext cx="3429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762978" y="3429000"/>
            <a:ext cx="3429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60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91013" y="0"/>
            <a:ext cx="2633662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925059" y="0"/>
            <a:ext cx="2633662" cy="382520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558530" y="0"/>
            <a:ext cx="2633662" cy="382520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60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59387" y="581108"/>
            <a:ext cx="5695785" cy="5695785"/>
          </a:xfrm>
          <a:custGeom>
            <a:avLst/>
            <a:gdLst>
              <a:gd name="connsiteX0" fmla="*/ 2646087 w 5695785"/>
              <a:gd name="connsiteY0" fmla="*/ 3 h 5695785"/>
              <a:gd name="connsiteX1" fmla="*/ 3663461 w 5695785"/>
              <a:gd name="connsiteY1" fmla="*/ 310458 h 5695785"/>
              <a:gd name="connsiteX2" fmla="*/ 4892386 w 5695785"/>
              <a:gd name="connsiteY2" fmla="*/ 1137988 h 5695785"/>
              <a:gd name="connsiteX3" fmla="*/ 5385328 w 5695785"/>
              <a:gd name="connsiteY3" fmla="*/ 3663461 h 5695785"/>
              <a:gd name="connsiteX4" fmla="*/ 4557798 w 5695785"/>
              <a:gd name="connsiteY4" fmla="*/ 4892386 h 5695785"/>
              <a:gd name="connsiteX5" fmla="*/ 2032325 w 5695785"/>
              <a:gd name="connsiteY5" fmla="*/ 5385328 h 5695785"/>
              <a:gd name="connsiteX6" fmla="*/ 803400 w 5695785"/>
              <a:gd name="connsiteY6" fmla="*/ 4557799 h 5695785"/>
              <a:gd name="connsiteX7" fmla="*/ 310458 w 5695785"/>
              <a:gd name="connsiteY7" fmla="*/ 2032325 h 5695785"/>
              <a:gd name="connsiteX8" fmla="*/ 1137988 w 5695785"/>
              <a:gd name="connsiteY8" fmla="*/ 803400 h 5695785"/>
              <a:gd name="connsiteX9" fmla="*/ 2646087 w 5695785"/>
              <a:gd name="connsiteY9" fmla="*/ 3 h 56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95785" h="5695785">
                <a:moveTo>
                  <a:pt x="2646087" y="3"/>
                </a:moveTo>
                <a:cubicBezTo>
                  <a:pt x="2996536" y="-529"/>
                  <a:pt x="3350894" y="99983"/>
                  <a:pt x="3663461" y="310458"/>
                </a:cubicBezTo>
                <a:lnTo>
                  <a:pt x="4892386" y="1137988"/>
                </a:lnTo>
                <a:cubicBezTo>
                  <a:pt x="5725899" y="1699256"/>
                  <a:pt x="5946597" y="2829948"/>
                  <a:pt x="5385328" y="3663461"/>
                </a:cubicBezTo>
                <a:lnTo>
                  <a:pt x="4557798" y="4892386"/>
                </a:lnTo>
                <a:cubicBezTo>
                  <a:pt x="3996530" y="5725899"/>
                  <a:pt x="2865838" y="5946597"/>
                  <a:pt x="2032325" y="5385328"/>
                </a:cubicBezTo>
                <a:lnTo>
                  <a:pt x="803400" y="4557799"/>
                </a:lnTo>
                <a:cubicBezTo>
                  <a:pt x="-30113" y="3996530"/>
                  <a:pt x="-250810" y="2865838"/>
                  <a:pt x="310458" y="2032325"/>
                </a:cubicBezTo>
                <a:lnTo>
                  <a:pt x="1137988" y="803400"/>
                </a:lnTo>
                <a:cubicBezTo>
                  <a:pt x="1488781" y="282455"/>
                  <a:pt x="2062004" y="890"/>
                  <a:pt x="2646087" y="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27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14863" y="338138"/>
            <a:ext cx="2962275" cy="61817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77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257550"/>
            <a:ext cx="12192000" cy="36004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76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9984" y="908113"/>
            <a:ext cx="2498885" cy="1665256"/>
          </a:xfrm>
          <a:custGeom>
            <a:avLst/>
            <a:gdLst>
              <a:gd name="connsiteX0" fmla="*/ 2131628 w 2498885"/>
              <a:gd name="connsiteY0" fmla="*/ 1273466 h 1665256"/>
              <a:gd name="connsiteX1" fmla="*/ 2050549 w 2498885"/>
              <a:gd name="connsiteY1" fmla="*/ 1305843 h 1665256"/>
              <a:gd name="connsiteX2" fmla="*/ 2020077 w 2498885"/>
              <a:gd name="connsiteY2" fmla="*/ 1391547 h 1665256"/>
              <a:gd name="connsiteX3" fmla="*/ 2051910 w 2498885"/>
              <a:gd name="connsiteY3" fmla="*/ 1502283 h 1665256"/>
              <a:gd name="connsiteX4" fmla="*/ 2135437 w 2498885"/>
              <a:gd name="connsiteY4" fmla="*/ 1546087 h 1665256"/>
              <a:gd name="connsiteX5" fmla="*/ 2215972 w 2498885"/>
              <a:gd name="connsiteY5" fmla="*/ 1509356 h 1665256"/>
              <a:gd name="connsiteX6" fmla="*/ 2244812 w 2498885"/>
              <a:gd name="connsiteY6" fmla="*/ 1407872 h 1665256"/>
              <a:gd name="connsiteX7" fmla="*/ 2214612 w 2498885"/>
              <a:gd name="connsiteY7" fmla="*/ 1308020 h 1665256"/>
              <a:gd name="connsiteX8" fmla="*/ 2131628 w 2498885"/>
              <a:gd name="connsiteY8" fmla="*/ 1273466 h 1665256"/>
              <a:gd name="connsiteX9" fmla="*/ 891201 w 2498885"/>
              <a:gd name="connsiteY9" fmla="*/ 995948 h 1665256"/>
              <a:gd name="connsiteX10" fmla="*/ 821278 w 2498885"/>
              <a:gd name="connsiteY10" fmla="*/ 1021795 h 1665256"/>
              <a:gd name="connsiteX11" fmla="*/ 787540 w 2498885"/>
              <a:gd name="connsiteY11" fmla="*/ 1106139 h 1665256"/>
              <a:gd name="connsiteX12" fmla="*/ 777473 w 2498885"/>
              <a:gd name="connsiteY12" fmla="*/ 1270745 h 1665256"/>
              <a:gd name="connsiteX13" fmla="*/ 788084 w 2498885"/>
              <a:gd name="connsiteY13" fmla="*/ 1434808 h 1665256"/>
              <a:gd name="connsiteX14" fmla="*/ 821822 w 2498885"/>
              <a:gd name="connsiteY14" fmla="*/ 1519423 h 1665256"/>
              <a:gd name="connsiteX15" fmla="*/ 889025 w 2498885"/>
              <a:gd name="connsiteY15" fmla="*/ 1544998 h 1665256"/>
              <a:gd name="connsiteX16" fmla="*/ 956227 w 2498885"/>
              <a:gd name="connsiteY16" fmla="*/ 1518063 h 1665256"/>
              <a:gd name="connsiteX17" fmla="*/ 990509 w 2498885"/>
              <a:gd name="connsiteY17" fmla="*/ 1431815 h 1665256"/>
              <a:gd name="connsiteX18" fmla="*/ 1001120 w 2498885"/>
              <a:gd name="connsiteY18" fmla="*/ 1270745 h 1665256"/>
              <a:gd name="connsiteX19" fmla="*/ 990781 w 2498885"/>
              <a:gd name="connsiteY19" fmla="*/ 1105867 h 1665256"/>
              <a:gd name="connsiteX20" fmla="*/ 957588 w 2498885"/>
              <a:gd name="connsiteY20" fmla="*/ 1021523 h 1665256"/>
              <a:gd name="connsiteX21" fmla="*/ 891201 w 2498885"/>
              <a:gd name="connsiteY21" fmla="*/ 995948 h 1665256"/>
              <a:gd name="connsiteX22" fmla="*/ 1467882 w 2498885"/>
              <a:gd name="connsiteY22" fmla="*/ 887662 h 1665256"/>
              <a:gd name="connsiteX23" fmla="*/ 1612627 w 2498885"/>
              <a:gd name="connsiteY23" fmla="*/ 887662 h 1665256"/>
              <a:gd name="connsiteX24" fmla="*/ 1612627 w 2498885"/>
              <a:gd name="connsiteY24" fmla="*/ 1540645 h 1665256"/>
              <a:gd name="connsiteX25" fmla="*/ 1788389 w 2498885"/>
              <a:gd name="connsiteY25" fmla="*/ 1540645 h 1665256"/>
              <a:gd name="connsiteX26" fmla="*/ 1788389 w 2498885"/>
              <a:gd name="connsiteY26" fmla="*/ 1654373 h 1665256"/>
              <a:gd name="connsiteX27" fmla="*/ 1269811 w 2498885"/>
              <a:gd name="connsiteY27" fmla="*/ 1654373 h 1665256"/>
              <a:gd name="connsiteX28" fmla="*/ 1269811 w 2498885"/>
              <a:gd name="connsiteY28" fmla="*/ 1540645 h 1665256"/>
              <a:gd name="connsiteX29" fmla="*/ 1459720 w 2498885"/>
              <a:gd name="connsiteY29" fmla="*/ 1540645 h 1665256"/>
              <a:gd name="connsiteX30" fmla="*/ 1459720 w 2498885"/>
              <a:gd name="connsiteY30" fmla="*/ 1017714 h 1665256"/>
              <a:gd name="connsiteX31" fmla="*/ 1275796 w 2498885"/>
              <a:gd name="connsiteY31" fmla="*/ 1132530 h 1665256"/>
              <a:gd name="connsiteX32" fmla="*/ 1275796 w 2498885"/>
              <a:gd name="connsiteY32" fmla="*/ 1012273 h 1665256"/>
              <a:gd name="connsiteX33" fmla="*/ 2144144 w 2498885"/>
              <a:gd name="connsiteY33" fmla="*/ 876234 h 1665256"/>
              <a:gd name="connsiteX34" fmla="*/ 2297867 w 2498885"/>
              <a:gd name="connsiteY34" fmla="*/ 919222 h 1665256"/>
              <a:gd name="connsiteX35" fmla="*/ 2377585 w 2498885"/>
              <a:gd name="connsiteY35" fmla="*/ 1052540 h 1665256"/>
              <a:gd name="connsiteX36" fmla="*/ 2233385 w 2498885"/>
              <a:gd name="connsiteY36" fmla="*/ 1072674 h 1665256"/>
              <a:gd name="connsiteX37" fmla="*/ 2140879 w 2498885"/>
              <a:gd name="connsiteY37" fmla="*/ 997036 h 1665256"/>
              <a:gd name="connsiteX38" fmla="*/ 2044292 w 2498885"/>
              <a:gd name="connsiteY38" fmla="*/ 1058526 h 1665256"/>
              <a:gd name="connsiteX39" fmla="*/ 2009194 w 2498885"/>
              <a:gd name="connsiteY39" fmla="*/ 1245170 h 1665256"/>
              <a:gd name="connsiteX40" fmla="*/ 2077213 w 2498885"/>
              <a:gd name="connsiteY40" fmla="*/ 1182593 h 1665256"/>
              <a:gd name="connsiteX41" fmla="*/ 2175704 w 2498885"/>
              <a:gd name="connsiteY41" fmla="*/ 1160826 h 1665256"/>
              <a:gd name="connsiteX42" fmla="*/ 2338406 w 2498885"/>
              <a:gd name="connsiteY42" fmla="*/ 1226125 h 1665256"/>
              <a:gd name="connsiteX43" fmla="*/ 2398263 w 2498885"/>
              <a:gd name="connsiteY43" fmla="*/ 1403519 h 1665256"/>
              <a:gd name="connsiteX44" fmla="*/ 2329700 w 2498885"/>
              <a:gd name="connsiteY44" fmla="*/ 1595605 h 1665256"/>
              <a:gd name="connsiteX45" fmla="*/ 2140335 w 2498885"/>
              <a:gd name="connsiteY45" fmla="*/ 1665256 h 1665256"/>
              <a:gd name="connsiteX46" fmla="*/ 1932196 w 2498885"/>
              <a:gd name="connsiteY46" fmla="*/ 1570302 h 1665256"/>
              <a:gd name="connsiteX47" fmla="*/ 1859552 w 2498885"/>
              <a:gd name="connsiteY47" fmla="*/ 1288703 h 1665256"/>
              <a:gd name="connsiteX48" fmla="*/ 1933284 w 2498885"/>
              <a:gd name="connsiteY48" fmla="*/ 979896 h 1665256"/>
              <a:gd name="connsiteX49" fmla="*/ 2144144 w 2498885"/>
              <a:gd name="connsiteY49" fmla="*/ 876234 h 1665256"/>
              <a:gd name="connsiteX50" fmla="*/ 892289 w 2498885"/>
              <a:gd name="connsiteY50" fmla="*/ 876234 h 1665256"/>
              <a:gd name="connsiteX51" fmla="*/ 1091450 w 2498885"/>
              <a:gd name="connsiteY51" fmla="*/ 974726 h 1665256"/>
              <a:gd name="connsiteX52" fmla="*/ 1154571 w 2498885"/>
              <a:gd name="connsiteY52" fmla="*/ 1270745 h 1665256"/>
              <a:gd name="connsiteX53" fmla="*/ 1087913 w 2498885"/>
              <a:gd name="connsiteY53" fmla="*/ 1565132 h 1665256"/>
              <a:gd name="connsiteX54" fmla="*/ 887936 w 2498885"/>
              <a:gd name="connsiteY54" fmla="*/ 1665256 h 1665256"/>
              <a:gd name="connsiteX55" fmla="*/ 624566 w 2498885"/>
              <a:gd name="connsiteY55" fmla="*/ 1270745 h 1665256"/>
              <a:gd name="connsiteX56" fmla="*/ 653406 w 2498885"/>
              <a:gd name="connsiteY56" fmla="*/ 1046010 h 1665256"/>
              <a:gd name="connsiteX57" fmla="*/ 739927 w 2498885"/>
              <a:gd name="connsiteY57" fmla="*/ 917590 h 1665256"/>
              <a:gd name="connsiteX58" fmla="*/ 892289 w 2498885"/>
              <a:gd name="connsiteY58" fmla="*/ 876234 h 1665256"/>
              <a:gd name="connsiteX59" fmla="*/ 267723 w 2498885"/>
              <a:gd name="connsiteY59" fmla="*/ 876234 h 1665256"/>
              <a:gd name="connsiteX60" fmla="*/ 458176 w 2498885"/>
              <a:gd name="connsiteY60" fmla="*/ 932826 h 1665256"/>
              <a:gd name="connsiteX61" fmla="*/ 524563 w 2498885"/>
              <a:gd name="connsiteY61" fmla="*/ 1091719 h 1665256"/>
              <a:gd name="connsiteX62" fmla="*/ 503341 w 2498885"/>
              <a:gd name="connsiteY62" fmla="*/ 1189123 h 1665256"/>
              <a:gd name="connsiteX63" fmla="*/ 448926 w 2498885"/>
              <a:gd name="connsiteY63" fmla="*/ 1269385 h 1665256"/>
              <a:gd name="connsiteX64" fmla="*/ 375193 w 2498885"/>
              <a:gd name="connsiteY64" fmla="*/ 1338220 h 1665256"/>
              <a:gd name="connsiteX65" fmla="*/ 296563 w 2498885"/>
              <a:gd name="connsiteY65" fmla="*/ 1400798 h 1665256"/>
              <a:gd name="connsiteX66" fmla="*/ 227184 w 2498885"/>
              <a:gd name="connsiteY66" fmla="*/ 1462287 h 1665256"/>
              <a:gd name="connsiteX67" fmla="*/ 180659 w 2498885"/>
              <a:gd name="connsiteY67" fmla="*/ 1528674 h 1665256"/>
              <a:gd name="connsiteX68" fmla="*/ 536535 w 2498885"/>
              <a:gd name="connsiteY68" fmla="*/ 1528674 h 1665256"/>
              <a:gd name="connsiteX69" fmla="*/ 536535 w 2498885"/>
              <a:gd name="connsiteY69" fmla="*/ 1654373 h 1665256"/>
              <a:gd name="connsiteX70" fmla="*/ 0 w 2498885"/>
              <a:gd name="connsiteY70" fmla="*/ 1654373 h 1665256"/>
              <a:gd name="connsiteX71" fmla="*/ 0 w 2498885"/>
              <a:gd name="connsiteY71" fmla="*/ 1548263 h 1665256"/>
              <a:gd name="connsiteX72" fmla="*/ 85160 w 2498885"/>
              <a:gd name="connsiteY72" fmla="*/ 1419843 h 1665256"/>
              <a:gd name="connsiteX73" fmla="*/ 224191 w 2498885"/>
              <a:gd name="connsiteY73" fmla="*/ 1289247 h 1665256"/>
              <a:gd name="connsiteX74" fmla="*/ 337102 w 2498885"/>
              <a:gd name="connsiteY74" fmla="*/ 1181504 h 1665256"/>
              <a:gd name="connsiteX75" fmla="*/ 369480 w 2498885"/>
              <a:gd name="connsiteY75" fmla="*/ 1098249 h 1665256"/>
              <a:gd name="connsiteX76" fmla="*/ 268811 w 2498885"/>
              <a:gd name="connsiteY76" fmla="*/ 998125 h 1665256"/>
              <a:gd name="connsiteX77" fmla="*/ 193990 w 2498885"/>
              <a:gd name="connsiteY77" fmla="*/ 1024516 h 1665256"/>
              <a:gd name="connsiteX78" fmla="*/ 160525 w 2498885"/>
              <a:gd name="connsiteY78" fmla="*/ 1103690 h 1665256"/>
              <a:gd name="connsiteX79" fmla="*/ 6530 w 2498885"/>
              <a:gd name="connsiteY79" fmla="*/ 1094984 h 1665256"/>
              <a:gd name="connsiteX80" fmla="*/ 86248 w 2498885"/>
              <a:gd name="connsiteY80" fmla="*/ 932282 h 1665256"/>
              <a:gd name="connsiteX81" fmla="*/ 267723 w 2498885"/>
              <a:gd name="connsiteY81" fmla="*/ 876234 h 1665256"/>
              <a:gd name="connsiteX82" fmla="*/ 1823503 w 2498885"/>
              <a:gd name="connsiteY82" fmla="*/ 74414 h 1665256"/>
              <a:gd name="connsiteX83" fmla="*/ 1823503 w 2498885"/>
              <a:gd name="connsiteY83" fmla="*/ 198239 h 1665256"/>
              <a:gd name="connsiteX84" fmla="*/ 1938398 w 2498885"/>
              <a:gd name="connsiteY84" fmla="*/ 198239 h 1665256"/>
              <a:gd name="connsiteX85" fmla="*/ 1994357 w 2498885"/>
              <a:gd name="connsiteY85" fmla="*/ 181570 h 1665256"/>
              <a:gd name="connsiteX86" fmla="*/ 2013407 w 2498885"/>
              <a:gd name="connsiteY86" fmla="*/ 134838 h 1665256"/>
              <a:gd name="connsiteX87" fmla="*/ 1936017 w 2498885"/>
              <a:gd name="connsiteY87" fmla="*/ 74414 h 1665256"/>
              <a:gd name="connsiteX88" fmla="*/ 937677 w 2498885"/>
              <a:gd name="connsiteY88" fmla="*/ 74414 h 1665256"/>
              <a:gd name="connsiteX89" fmla="*/ 937677 w 2498885"/>
              <a:gd name="connsiteY89" fmla="*/ 210442 h 1665256"/>
              <a:gd name="connsiteX90" fmla="*/ 1030844 w 2498885"/>
              <a:gd name="connsiteY90" fmla="*/ 210442 h 1665256"/>
              <a:gd name="connsiteX91" fmla="*/ 1086803 w 2498885"/>
              <a:gd name="connsiteY91" fmla="*/ 192434 h 1665256"/>
              <a:gd name="connsiteX92" fmla="*/ 1106449 w 2498885"/>
              <a:gd name="connsiteY92" fmla="*/ 140493 h 1665256"/>
              <a:gd name="connsiteX93" fmla="*/ 1028463 w 2498885"/>
              <a:gd name="connsiteY93" fmla="*/ 74414 h 1665256"/>
              <a:gd name="connsiteX94" fmla="*/ 89953 w 2498885"/>
              <a:gd name="connsiteY94" fmla="*/ 74414 h 1665256"/>
              <a:gd name="connsiteX95" fmla="*/ 89953 w 2498885"/>
              <a:gd name="connsiteY95" fmla="*/ 198239 h 1665256"/>
              <a:gd name="connsiteX96" fmla="*/ 204848 w 2498885"/>
              <a:gd name="connsiteY96" fmla="*/ 198239 h 1665256"/>
              <a:gd name="connsiteX97" fmla="*/ 260807 w 2498885"/>
              <a:gd name="connsiteY97" fmla="*/ 181570 h 1665256"/>
              <a:gd name="connsiteX98" fmla="*/ 279857 w 2498885"/>
              <a:gd name="connsiteY98" fmla="*/ 134838 h 1665256"/>
              <a:gd name="connsiteX99" fmla="*/ 202467 w 2498885"/>
              <a:gd name="connsiteY99" fmla="*/ 74414 h 1665256"/>
              <a:gd name="connsiteX100" fmla="*/ 1455302 w 2498885"/>
              <a:gd name="connsiteY100" fmla="*/ 69056 h 1665256"/>
              <a:gd name="connsiteX101" fmla="*/ 1364219 w 2498885"/>
              <a:gd name="connsiteY101" fmla="*/ 107305 h 1665256"/>
              <a:gd name="connsiteX102" fmla="*/ 1332072 w 2498885"/>
              <a:gd name="connsiteY102" fmla="*/ 214014 h 1665256"/>
              <a:gd name="connsiteX103" fmla="*/ 1364963 w 2498885"/>
              <a:gd name="connsiteY103" fmla="*/ 322808 h 1665256"/>
              <a:gd name="connsiteX104" fmla="*/ 1454706 w 2498885"/>
              <a:gd name="connsiteY104" fmla="*/ 362545 h 1665256"/>
              <a:gd name="connsiteX105" fmla="*/ 1545640 w 2498885"/>
              <a:gd name="connsiteY105" fmla="*/ 323849 h 1665256"/>
              <a:gd name="connsiteX106" fmla="*/ 1577639 w 2498885"/>
              <a:gd name="connsiteY106" fmla="*/ 214014 h 1665256"/>
              <a:gd name="connsiteX107" fmla="*/ 1545491 w 2498885"/>
              <a:gd name="connsiteY107" fmla="*/ 107602 h 1665256"/>
              <a:gd name="connsiteX108" fmla="*/ 1455302 w 2498885"/>
              <a:gd name="connsiteY108" fmla="*/ 69056 h 1665256"/>
              <a:gd name="connsiteX109" fmla="*/ 2139911 w 2498885"/>
              <a:gd name="connsiteY109" fmla="*/ 6250 h 1665256"/>
              <a:gd name="connsiteX110" fmla="*/ 2498885 w 2498885"/>
              <a:gd name="connsiteY110" fmla="*/ 6250 h 1665256"/>
              <a:gd name="connsiteX111" fmla="*/ 2498885 w 2498885"/>
              <a:gd name="connsiteY111" fmla="*/ 74116 h 1665256"/>
              <a:gd name="connsiteX112" fmla="*/ 2363153 w 2498885"/>
              <a:gd name="connsiteY112" fmla="*/ 74116 h 1665256"/>
              <a:gd name="connsiteX113" fmla="*/ 2363153 w 2498885"/>
              <a:gd name="connsiteY113" fmla="*/ 425648 h 1665256"/>
              <a:gd name="connsiteX114" fmla="*/ 2275345 w 2498885"/>
              <a:gd name="connsiteY114" fmla="*/ 425648 h 1665256"/>
              <a:gd name="connsiteX115" fmla="*/ 2275345 w 2498885"/>
              <a:gd name="connsiteY115" fmla="*/ 74116 h 1665256"/>
              <a:gd name="connsiteX116" fmla="*/ 2139911 w 2498885"/>
              <a:gd name="connsiteY116" fmla="*/ 74116 h 1665256"/>
              <a:gd name="connsiteX117" fmla="*/ 1735694 w 2498885"/>
              <a:gd name="connsiteY117" fmla="*/ 6250 h 1665256"/>
              <a:gd name="connsiteX118" fmla="*/ 1945244 w 2498885"/>
              <a:gd name="connsiteY118" fmla="*/ 6250 h 1665256"/>
              <a:gd name="connsiteX119" fmla="*/ 2061032 w 2498885"/>
              <a:gd name="connsiteY119" fmla="*/ 38546 h 1665256"/>
              <a:gd name="connsiteX120" fmla="*/ 2101811 w 2498885"/>
              <a:gd name="connsiteY120" fmla="*/ 131266 h 1665256"/>
              <a:gd name="connsiteX121" fmla="*/ 2076808 w 2498885"/>
              <a:gd name="connsiteY121" fmla="*/ 207317 h 1665256"/>
              <a:gd name="connsiteX122" fmla="*/ 2009240 w 2498885"/>
              <a:gd name="connsiteY122" fmla="*/ 249435 h 1665256"/>
              <a:gd name="connsiteX123" fmla="*/ 2122647 w 2498885"/>
              <a:gd name="connsiteY123" fmla="*/ 425648 h 1665256"/>
              <a:gd name="connsiteX124" fmla="*/ 2023825 w 2498885"/>
              <a:gd name="connsiteY124" fmla="*/ 425648 h 1665256"/>
              <a:gd name="connsiteX125" fmla="*/ 1926492 w 2498885"/>
              <a:gd name="connsiteY125" fmla="*/ 266402 h 1665256"/>
              <a:gd name="connsiteX126" fmla="*/ 1823503 w 2498885"/>
              <a:gd name="connsiteY126" fmla="*/ 266402 h 1665256"/>
              <a:gd name="connsiteX127" fmla="*/ 1823503 w 2498885"/>
              <a:gd name="connsiteY127" fmla="*/ 425648 h 1665256"/>
              <a:gd name="connsiteX128" fmla="*/ 1735694 w 2498885"/>
              <a:gd name="connsiteY128" fmla="*/ 425648 h 1665256"/>
              <a:gd name="connsiteX129" fmla="*/ 849869 w 2498885"/>
              <a:gd name="connsiteY129" fmla="*/ 6250 h 1665256"/>
              <a:gd name="connsiteX130" fmla="*/ 1038285 w 2498885"/>
              <a:gd name="connsiteY130" fmla="*/ 6250 h 1665256"/>
              <a:gd name="connsiteX131" fmla="*/ 1154222 w 2498885"/>
              <a:gd name="connsiteY131" fmla="*/ 40927 h 1665256"/>
              <a:gd name="connsiteX132" fmla="*/ 1194852 w 2498885"/>
              <a:gd name="connsiteY132" fmla="*/ 139005 h 1665256"/>
              <a:gd name="connsiteX133" fmla="*/ 1176398 w 2498885"/>
              <a:gd name="connsiteY133" fmla="*/ 211335 h 1665256"/>
              <a:gd name="connsiteX134" fmla="*/ 1123564 w 2498885"/>
              <a:gd name="connsiteY134" fmla="*/ 260598 h 1665256"/>
              <a:gd name="connsiteX135" fmla="*/ 1041857 w 2498885"/>
              <a:gd name="connsiteY135" fmla="*/ 278010 h 1665256"/>
              <a:gd name="connsiteX136" fmla="*/ 937677 w 2498885"/>
              <a:gd name="connsiteY136" fmla="*/ 278010 h 1665256"/>
              <a:gd name="connsiteX137" fmla="*/ 937677 w 2498885"/>
              <a:gd name="connsiteY137" fmla="*/ 425648 h 1665256"/>
              <a:gd name="connsiteX138" fmla="*/ 849869 w 2498885"/>
              <a:gd name="connsiteY138" fmla="*/ 425648 h 1665256"/>
              <a:gd name="connsiteX139" fmla="*/ 440294 w 2498885"/>
              <a:gd name="connsiteY139" fmla="*/ 6250 h 1665256"/>
              <a:gd name="connsiteX140" fmla="*/ 770097 w 2498885"/>
              <a:gd name="connsiteY140" fmla="*/ 6250 h 1665256"/>
              <a:gd name="connsiteX141" fmla="*/ 770097 w 2498885"/>
              <a:gd name="connsiteY141" fmla="*/ 74116 h 1665256"/>
              <a:gd name="connsiteX142" fmla="*/ 528102 w 2498885"/>
              <a:gd name="connsiteY142" fmla="*/ 74116 h 1665256"/>
              <a:gd name="connsiteX143" fmla="*/ 528102 w 2498885"/>
              <a:gd name="connsiteY143" fmla="*/ 179486 h 1665256"/>
              <a:gd name="connsiteX144" fmla="*/ 751940 w 2498885"/>
              <a:gd name="connsiteY144" fmla="*/ 179486 h 1665256"/>
              <a:gd name="connsiteX145" fmla="*/ 751940 w 2498885"/>
              <a:gd name="connsiteY145" fmla="*/ 247352 h 1665256"/>
              <a:gd name="connsiteX146" fmla="*/ 528102 w 2498885"/>
              <a:gd name="connsiteY146" fmla="*/ 247352 h 1665256"/>
              <a:gd name="connsiteX147" fmla="*/ 528102 w 2498885"/>
              <a:gd name="connsiteY147" fmla="*/ 357782 h 1665256"/>
              <a:gd name="connsiteX148" fmla="*/ 782301 w 2498885"/>
              <a:gd name="connsiteY148" fmla="*/ 357782 h 1665256"/>
              <a:gd name="connsiteX149" fmla="*/ 782301 w 2498885"/>
              <a:gd name="connsiteY149" fmla="*/ 425648 h 1665256"/>
              <a:gd name="connsiteX150" fmla="*/ 440294 w 2498885"/>
              <a:gd name="connsiteY150" fmla="*/ 425648 h 1665256"/>
              <a:gd name="connsiteX151" fmla="*/ 2144 w 2498885"/>
              <a:gd name="connsiteY151" fmla="*/ 6250 h 1665256"/>
              <a:gd name="connsiteX152" fmla="*/ 211694 w 2498885"/>
              <a:gd name="connsiteY152" fmla="*/ 6250 h 1665256"/>
              <a:gd name="connsiteX153" fmla="*/ 327482 w 2498885"/>
              <a:gd name="connsiteY153" fmla="*/ 38546 h 1665256"/>
              <a:gd name="connsiteX154" fmla="*/ 368261 w 2498885"/>
              <a:gd name="connsiteY154" fmla="*/ 131266 h 1665256"/>
              <a:gd name="connsiteX155" fmla="*/ 343258 w 2498885"/>
              <a:gd name="connsiteY155" fmla="*/ 207317 h 1665256"/>
              <a:gd name="connsiteX156" fmla="*/ 275690 w 2498885"/>
              <a:gd name="connsiteY156" fmla="*/ 249435 h 1665256"/>
              <a:gd name="connsiteX157" fmla="*/ 389097 w 2498885"/>
              <a:gd name="connsiteY157" fmla="*/ 425648 h 1665256"/>
              <a:gd name="connsiteX158" fmla="*/ 290275 w 2498885"/>
              <a:gd name="connsiteY158" fmla="*/ 425648 h 1665256"/>
              <a:gd name="connsiteX159" fmla="*/ 192942 w 2498885"/>
              <a:gd name="connsiteY159" fmla="*/ 266402 h 1665256"/>
              <a:gd name="connsiteX160" fmla="*/ 89953 w 2498885"/>
              <a:gd name="connsiteY160" fmla="*/ 266402 h 1665256"/>
              <a:gd name="connsiteX161" fmla="*/ 89953 w 2498885"/>
              <a:gd name="connsiteY161" fmla="*/ 425648 h 1665256"/>
              <a:gd name="connsiteX162" fmla="*/ 2144 w 2498885"/>
              <a:gd name="connsiteY162" fmla="*/ 425648 h 1665256"/>
              <a:gd name="connsiteX163" fmla="*/ 1455302 w 2498885"/>
              <a:gd name="connsiteY163" fmla="*/ 0 h 1665256"/>
              <a:gd name="connsiteX164" fmla="*/ 1611125 w 2498885"/>
              <a:gd name="connsiteY164" fmla="*/ 57150 h 1665256"/>
              <a:gd name="connsiteX165" fmla="*/ 1667233 w 2498885"/>
              <a:gd name="connsiteY165" fmla="*/ 214014 h 1665256"/>
              <a:gd name="connsiteX166" fmla="*/ 1641337 w 2498885"/>
              <a:gd name="connsiteY166" fmla="*/ 329207 h 1665256"/>
              <a:gd name="connsiteX167" fmla="*/ 1567221 w 2498885"/>
              <a:gd name="connsiteY167" fmla="*/ 405258 h 1665256"/>
              <a:gd name="connsiteX168" fmla="*/ 1454706 w 2498885"/>
              <a:gd name="connsiteY168" fmla="*/ 431601 h 1665256"/>
              <a:gd name="connsiteX169" fmla="*/ 1299776 w 2498885"/>
              <a:gd name="connsiteY169" fmla="*/ 373409 h 1665256"/>
              <a:gd name="connsiteX170" fmla="*/ 1243668 w 2498885"/>
              <a:gd name="connsiteY170" fmla="*/ 214014 h 1665256"/>
              <a:gd name="connsiteX171" fmla="*/ 1299627 w 2498885"/>
              <a:gd name="connsiteY171" fmla="*/ 56554 h 1665256"/>
              <a:gd name="connsiteX172" fmla="*/ 1455302 w 2498885"/>
              <a:gd name="connsiteY172" fmla="*/ 0 h 166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2498885" h="1665256">
                <a:moveTo>
                  <a:pt x="2131628" y="1273466"/>
                </a:moveTo>
                <a:cubicBezTo>
                  <a:pt x="2097891" y="1273466"/>
                  <a:pt x="2070864" y="1284259"/>
                  <a:pt x="2050549" y="1305843"/>
                </a:cubicBezTo>
                <a:cubicBezTo>
                  <a:pt x="2030234" y="1327428"/>
                  <a:pt x="2020077" y="1355996"/>
                  <a:pt x="2020077" y="1391547"/>
                </a:cubicBezTo>
                <a:cubicBezTo>
                  <a:pt x="2020077" y="1436168"/>
                  <a:pt x="2030688" y="1473080"/>
                  <a:pt x="2051910" y="1502283"/>
                </a:cubicBezTo>
                <a:cubicBezTo>
                  <a:pt x="2073132" y="1531485"/>
                  <a:pt x="2100974" y="1546087"/>
                  <a:pt x="2135437" y="1546087"/>
                </a:cubicBezTo>
                <a:cubicBezTo>
                  <a:pt x="2169900" y="1546087"/>
                  <a:pt x="2196745" y="1533843"/>
                  <a:pt x="2215972" y="1509356"/>
                </a:cubicBezTo>
                <a:cubicBezTo>
                  <a:pt x="2235198" y="1484870"/>
                  <a:pt x="2244812" y="1451041"/>
                  <a:pt x="2244812" y="1407872"/>
                </a:cubicBezTo>
                <a:cubicBezTo>
                  <a:pt x="2244812" y="1364340"/>
                  <a:pt x="2234745" y="1331056"/>
                  <a:pt x="2214612" y="1308020"/>
                </a:cubicBezTo>
                <a:cubicBezTo>
                  <a:pt x="2194478" y="1284984"/>
                  <a:pt x="2166817" y="1273466"/>
                  <a:pt x="2131628" y="1273466"/>
                </a:cubicBezTo>
                <a:close/>
                <a:moveTo>
                  <a:pt x="891201" y="995948"/>
                </a:moveTo>
                <a:cubicBezTo>
                  <a:pt x="860366" y="995948"/>
                  <a:pt x="837058" y="1004564"/>
                  <a:pt x="821278" y="1021795"/>
                </a:cubicBezTo>
                <a:cubicBezTo>
                  <a:pt x="805497" y="1039027"/>
                  <a:pt x="794251" y="1067141"/>
                  <a:pt x="787540" y="1106139"/>
                </a:cubicBezTo>
                <a:cubicBezTo>
                  <a:pt x="780829" y="1145137"/>
                  <a:pt x="777473" y="1200006"/>
                  <a:pt x="777473" y="1270745"/>
                </a:cubicBezTo>
                <a:cubicBezTo>
                  <a:pt x="777473" y="1340760"/>
                  <a:pt x="781010" y="1395447"/>
                  <a:pt x="788084" y="1434808"/>
                </a:cubicBezTo>
                <a:cubicBezTo>
                  <a:pt x="795158" y="1474168"/>
                  <a:pt x="806404" y="1502373"/>
                  <a:pt x="821822" y="1519423"/>
                </a:cubicBezTo>
                <a:cubicBezTo>
                  <a:pt x="837239" y="1536473"/>
                  <a:pt x="859640" y="1544998"/>
                  <a:pt x="889025" y="1544998"/>
                </a:cubicBezTo>
                <a:cubicBezTo>
                  <a:pt x="918046" y="1544998"/>
                  <a:pt x="940447" y="1536020"/>
                  <a:pt x="956227" y="1518063"/>
                </a:cubicBezTo>
                <a:cubicBezTo>
                  <a:pt x="972008" y="1500106"/>
                  <a:pt x="983435" y="1471356"/>
                  <a:pt x="990509" y="1431815"/>
                </a:cubicBezTo>
                <a:cubicBezTo>
                  <a:pt x="997583" y="1392273"/>
                  <a:pt x="1001120" y="1338583"/>
                  <a:pt x="1001120" y="1270745"/>
                </a:cubicBezTo>
                <a:cubicBezTo>
                  <a:pt x="1001120" y="1200006"/>
                  <a:pt x="997674" y="1145046"/>
                  <a:pt x="990781" y="1105867"/>
                </a:cubicBezTo>
                <a:cubicBezTo>
                  <a:pt x="983889" y="1066688"/>
                  <a:pt x="972824" y="1038573"/>
                  <a:pt x="957588" y="1021523"/>
                </a:cubicBezTo>
                <a:cubicBezTo>
                  <a:pt x="942352" y="1004473"/>
                  <a:pt x="920223" y="995948"/>
                  <a:pt x="891201" y="995948"/>
                </a:cubicBezTo>
                <a:close/>
                <a:moveTo>
                  <a:pt x="1467882" y="887662"/>
                </a:moveTo>
                <a:lnTo>
                  <a:pt x="1612627" y="887662"/>
                </a:lnTo>
                <a:lnTo>
                  <a:pt x="1612627" y="1540645"/>
                </a:lnTo>
                <a:lnTo>
                  <a:pt x="1788389" y="1540645"/>
                </a:lnTo>
                <a:lnTo>
                  <a:pt x="1788389" y="1654373"/>
                </a:lnTo>
                <a:lnTo>
                  <a:pt x="1269811" y="1654373"/>
                </a:lnTo>
                <a:lnTo>
                  <a:pt x="1269811" y="1540645"/>
                </a:lnTo>
                <a:lnTo>
                  <a:pt x="1459720" y="1540645"/>
                </a:lnTo>
                <a:lnTo>
                  <a:pt x="1459720" y="1017714"/>
                </a:lnTo>
                <a:lnTo>
                  <a:pt x="1275796" y="1132530"/>
                </a:lnTo>
                <a:lnTo>
                  <a:pt x="1275796" y="1012273"/>
                </a:lnTo>
                <a:close/>
                <a:moveTo>
                  <a:pt x="2144144" y="876234"/>
                </a:moveTo>
                <a:cubicBezTo>
                  <a:pt x="2209079" y="876234"/>
                  <a:pt x="2260320" y="890564"/>
                  <a:pt x="2297867" y="919222"/>
                </a:cubicBezTo>
                <a:cubicBezTo>
                  <a:pt x="2335413" y="947881"/>
                  <a:pt x="2361986" y="992320"/>
                  <a:pt x="2377585" y="1052540"/>
                </a:cubicBezTo>
                <a:lnTo>
                  <a:pt x="2233385" y="1072674"/>
                </a:lnTo>
                <a:cubicBezTo>
                  <a:pt x="2219599" y="1022249"/>
                  <a:pt x="2188764" y="997036"/>
                  <a:pt x="2140879" y="997036"/>
                </a:cubicBezTo>
                <a:cubicBezTo>
                  <a:pt x="2099886" y="997036"/>
                  <a:pt x="2067690" y="1017533"/>
                  <a:pt x="2044292" y="1058526"/>
                </a:cubicBezTo>
                <a:cubicBezTo>
                  <a:pt x="2020893" y="1099518"/>
                  <a:pt x="2009194" y="1161733"/>
                  <a:pt x="2009194" y="1245170"/>
                </a:cubicBezTo>
                <a:cubicBezTo>
                  <a:pt x="2025518" y="1217963"/>
                  <a:pt x="2048191" y="1197103"/>
                  <a:pt x="2077213" y="1182593"/>
                </a:cubicBezTo>
                <a:cubicBezTo>
                  <a:pt x="2106234" y="1168082"/>
                  <a:pt x="2139065" y="1160826"/>
                  <a:pt x="2175704" y="1160826"/>
                </a:cubicBezTo>
                <a:cubicBezTo>
                  <a:pt x="2244268" y="1160826"/>
                  <a:pt x="2298502" y="1182593"/>
                  <a:pt x="2338406" y="1226125"/>
                </a:cubicBezTo>
                <a:cubicBezTo>
                  <a:pt x="2378310" y="1269657"/>
                  <a:pt x="2398263" y="1328788"/>
                  <a:pt x="2398263" y="1403519"/>
                </a:cubicBezTo>
                <a:cubicBezTo>
                  <a:pt x="2398263" y="1485142"/>
                  <a:pt x="2375409" y="1549170"/>
                  <a:pt x="2329700" y="1595605"/>
                </a:cubicBezTo>
                <a:cubicBezTo>
                  <a:pt x="2283991" y="1642039"/>
                  <a:pt x="2220869" y="1665256"/>
                  <a:pt x="2140335" y="1665256"/>
                </a:cubicBezTo>
                <a:cubicBezTo>
                  <a:pt x="2050005" y="1665256"/>
                  <a:pt x="1980626" y="1633605"/>
                  <a:pt x="1932196" y="1570302"/>
                </a:cubicBezTo>
                <a:cubicBezTo>
                  <a:pt x="1883767" y="1506998"/>
                  <a:pt x="1859552" y="1413132"/>
                  <a:pt x="1859552" y="1288703"/>
                </a:cubicBezTo>
                <a:cubicBezTo>
                  <a:pt x="1859552" y="1151939"/>
                  <a:pt x="1884129" y="1049003"/>
                  <a:pt x="1933284" y="979896"/>
                </a:cubicBezTo>
                <a:cubicBezTo>
                  <a:pt x="1982439" y="910788"/>
                  <a:pt x="2052726" y="876234"/>
                  <a:pt x="2144144" y="876234"/>
                </a:cubicBezTo>
                <a:close/>
                <a:moveTo>
                  <a:pt x="892289" y="876234"/>
                </a:moveTo>
                <a:cubicBezTo>
                  <a:pt x="982982" y="876234"/>
                  <a:pt x="1049368" y="909065"/>
                  <a:pt x="1091450" y="974726"/>
                </a:cubicBezTo>
                <a:cubicBezTo>
                  <a:pt x="1133531" y="1040387"/>
                  <a:pt x="1154571" y="1139060"/>
                  <a:pt x="1154571" y="1270745"/>
                </a:cubicBezTo>
                <a:cubicBezTo>
                  <a:pt x="1154571" y="1400254"/>
                  <a:pt x="1132352" y="1498383"/>
                  <a:pt x="1087913" y="1565132"/>
                </a:cubicBezTo>
                <a:cubicBezTo>
                  <a:pt x="1043473" y="1631882"/>
                  <a:pt x="976815" y="1665256"/>
                  <a:pt x="887936" y="1665256"/>
                </a:cubicBezTo>
                <a:cubicBezTo>
                  <a:pt x="712356" y="1665256"/>
                  <a:pt x="624566" y="1533753"/>
                  <a:pt x="624566" y="1270745"/>
                </a:cubicBezTo>
                <a:cubicBezTo>
                  <a:pt x="624566" y="1178965"/>
                  <a:pt x="634180" y="1104053"/>
                  <a:pt x="653406" y="1046010"/>
                </a:cubicBezTo>
                <a:cubicBezTo>
                  <a:pt x="672633" y="987967"/>
                  <a:pt x="701473" y="945160"/>
                  <a:pt x="739927" y="917590"/>
                </a:cubicBezTo>
                <a:cubicBezTo>
                  <a:pt x="778380" y="890020"/>
                  <a:pt x="829168" y="876234"/>
                  <a:pt x="892289" y="876234"/>
                </a:cubicBezTo>
                <a:close/>
                <a:moveTo>
                  <a:pt x="267723" y="876234"/>
                </a:moveTo>
                <a:cubicBezTo>
                  <a:pt x="350434" y="876234"/>
                  <a:pt x="413919" y="895098"/>
                  <a:pt x="458176" y="932826"/>
                </a:cubicBezTo>
                <a:cubicBezTo>
                  <a:pt x="502434" y="970554"/>
                  <a:pt x="524563" y="1023518"/>
                  <a:pt x="524563" y="1091719"/>
                </a:cubicBezTo>
                <a:cubicBezTo>
                  <a:pt x="524563" y="1127633"/>
                  <a:pt x="517489" y="1160101"/>
                  <a:pt x="503341" y="1189123"/>
                </a:cubicBezTo>
                <a:cubicBezTo>
                  <a:pt x="489193" y="1218144"/>
                  <a:pt x="471055" y="1244898"/>
                  <a:pt x="448926" y="1269385"/>
                </a:cubicBezTo>
                <a:cubicBezTo>
                  <a:pt x="426797" y="1293872"/>
                  <a:pt x="402219" y="1316817"/>
                  <a:pt x="375193" y="1338220"/>
                </a:cubicBezTo>
                <a:cubicBezTo>
                  <a:pt x="348167" y="1359624"/>
                  <a:pt x="321957" y="1380483"/>
                  <a:pt x="296563" y="1400798"/>
                </a:cubicBezTo>
                <a:cubicBezTo>
                  <a:pt x="271169" y="1421113"/>
                  <a:pt x="248043" y="1441609"/>
                  <a:pt x="227184" y="1462287"/>
                </a:cubicBezTo>
                <a:cubicBezTo>
                  <a:pt x="206325" y="1482965"/>
                  <a:pt x="190816" y="1505094"/>
                  <a:pt x="180659" y="1528674"/>
                </a:cubicBezTo>
                <a:lnTo>
                  <a:pt x="536535" y="1528674"/>
                </a:lnTo>
                <a:lnTo>
                  <a:pt x="536535" y="1654373"/>
                </a:lnTo>
                <a:lnTo>
                  <a:pt x="0" y="1654373"/>
                </a:lnTo>
                <a:lnTo>
                  <a:pt x="0" y="1548263"/>
                </a:lnTo>
                <a:cubicBezTo>
                  <a:pt x="19952" y="1504368"/>
                  <a:pt x="48339" y="1461562"/>
                  <a:pt x="85160" y="1419843"/>
                </a:cubicBezTo>
                <a:cubicBezTo>
                  <a:pt x="121981" y="1378125"/>
                  <a:pt x="168325" y="1334593"/>
                  <a:pt x="224191" y="1289247"/>
                </a:cubicBezTo>
                <a:cubicBezTo>
                  <a:pt x="277881" y="1245714"/>
                  <a:pt x="315518" y="1209800"/>
                  <a:pt x="337102" y="1181504"/>
                </a:cubicBezTo>
                <a:cubicBezTo>
                  <a:pt x="358687" y="1153208"/>
                  <a:pt x="369480" y="1125456"/>
                  <a:pt x="369480" y="1098249"/>
                </a:cubicBezTo>
                <a:cubicBezTo>
                  <a:pt x="369480" y="1031499"/>
                  <a:pt x="335923" y="998125"/>
                  <a:pt x="268811" y="998125"/>
                </a:cubicBezTo>
                <a:cubicBezTo>
                  <a:pt x="236162" y="998125"/>
                  <a:pt x="211222" y="1006922"/>
                  <a:pt x="193990" y="1024516"/>
                </a:cubicBezTo>
                <a:cubicBezTo>
                  <a:pt x="176759" y="1042110"/>
                  <a:pt x="165604" y="1068502"/>
                  <a:pt x="160525" y="1103690"/>
                </a:cubicBezTo>
                <a:lnTo>
                  <a:pt x="6530" y="1094984"/>
                </a:lnTo>
                <a:cubicBezTo>
                  <a:pt x="15236" y="1023881"/>
                  <a:pt x="41809" y="969647"/>
                  <a:pt x="86248" y="932282"/>
                </a:cubicBezTo>
                <a:cubicBezTo>
                  <a:pt x="130687" y="894917"/>
                  <a:pt x="191179" y="876234"/>
                  <a:pt x="267723" y="876234"/>
                </a:cubicBezTo>
                <a:close/>
                <a:moveTo>
                  <a:pt x="1823503" y="74414"/>
                </a:moveTo>
                <a:lnTo>
                  <a:pt x="1823503" y="198239"/>
                </a:lnTo>
                <a:lnTo>
                  <a:pt x="1938398" y="198239"/>
                </a:lnTo>
                <a:cubicBezTo>
                  <a:pt x="1963004" y="198239"/>
                  <a:pt x="1981657" y="192682"/>
                  <a:pt x="1994357" y="181570"/>
                </a:cubicBezTo>
                <a:cubicBezTo>
                  <a:pt x="2007057" y="170457"/>
                  <a:pt x="2013407" y="154880"/>
                  <a:pt x="2013407" y="134838"/>
                </a:cubicBezTo>
                <a:cubicBezTo>
                  <a:pt x="2013407" y="94555"/>
                  <a:pt x="1987611" y="74414"/>
                  <a:pt x="1936017" y="74414"/>
                </a:cubicBezTo>
                <a:close/>
                <a:moveTo>
                  <a:pt x="937677" y="74414"/>
                </a:moveTo>
                <a:lnTo>
                  <a:pt x="937677" y="210442"/>
                </a:lnTo>
                <a:lnTo>
                  <a:pt x="1030844" y="210442"/>
                </a:lnTo>
                <a:cubicBezTo>
                  <a:pt x="1055053" y="210442"/>
                  <a:pt x="1073706" y="204440"/>
                  <a:pt x="1086803" y="192434"/>
                </a:cubicBezTo>
                <a:cubicBezTo>
                  <a:pt x="1099900" y="180429"/>
                  <a:pt x="1106449" y="163115"/>
                  <a:pt x="1106449" y="140493"/>
                </a:cubicBezTo>
                <a:cubicBezTo>
                  <a:pt x="1106449" y="96440"/>
                  <a:pt x="1080453" y="74414"/>
                  <a:pt x="1028463" y="74414"/>
                </a:cubicBezTo>
                <a:close/>
                <a:moveTo>
                  <a:pt x="89953" y="74414"/>
                </a:moveTo>
                <a:lnTo>
                  <a:pt x="89953" y="198239"/>
                </a:lnTo>
                <a:lnTo>
                  <a:pt x="204848" y="198239"/>
                </a:lnTo>
                <a:cubicBezTo>
                  <a:pt x="229454" y="198239"/>
                  <a:pt x="248107" y="192682"/>
                  <a:pt x="260807" y="181570"/>
                </a:cubicBezTo>
                <a:cubicBezTo>
                  <a:pt x="273507" y="170457"/>
                  <a:pt x="279857" y="154880"/>
                  <a:pt x="279857" y="134838"/>
                </a:cubicBezTo>
                <a:cubicBezTo>
                  <a:pt x="279857" y="94555"/>
                  <a:pt x="254060" y="74414"/>
                  <a:pt x="202467" y="74414"/>
                </a:cubicBezTo>
                <a:close/>
                <a:moveTo>
                  <a:pt x="1455302" y="69056"/>
                </a:moveTo>
                <a:cubicBezTo>
                  <a:pt x="1416011" y="69056"/>
                  <a:pt x="1385650" y="81805"/>
                  <a:pt x="1364219" y="107305"/>
                </a:cubicBezTo>
                <a:cubicBezTo>
                  <a:pt x="1342788" y="132804"/>
                  <a:pt x="1332072" y="168374"/>
                  <a:pt x="1332072" y="214014"/>
                </a:cubicBezTo>
                <a:cubicBezTo>
                  <a:pt x="1332072" y="260052"/>
                  <a:pt x="1343036" y="296316"/>
                  <a:pt x="1364963" y="322808"/>
                </a:cubicBezTo>
                <a:cubicBezTo>
                  <a:pt x="1386890" y="349299"/>
                  <a:pt x="1416805" y="362545"/>
                  <a:pt x="1454706" y="362545"/>
                </a:cubicBezTo>
                <a:cubicBezTo>
                  <a:pt x="1493997" y="362545"/>
                  <a:pt x="1524308" y="349646"/>
                  <a:pt x="1545640" y="323849"/>
                </a:cubicBezTo>
                <a:cubicBezTo>
                  <a:pt x="1566973" y="298053"/>
                  <a:pt x="1577639" y="261441"/>
                  <a:pt x="1577639" y="214014"/>
                </a:cubicBezTo>
                <a:cubicBezTo>
                  <a:pt x="1577639" y="168771"/>
                  <a:pt x="1566923" y="133300"/>
                  <a:pt x="1545491" y="107602"/>
                </a:cubicBezTo>
                <a:cubicBezTo>
                  <a:pt x="1524060" y="81905"/>
                  <a:pt x="1493997" y="69056"/>
                  <a:pt x="1455302" y="69056"/>
                </a:cubicBezTo>
                <a:close/>
                <a:moveTo>
                  <a:pt x="2139911" y="6250"/>
                </a:moveTo>
                <a:lnTo>
                  <a:pt x="2498885" y="6250"/>
                </a:lnTo>
                <a:lnTo>
                  <a:pt x="2498885" y="74116"/>
                </a:lnTo>
                <a:lnTo>
                  <a:pt x="2363153" y="74116"/>
                </a:lnTo>
                <a:lnTo>
                  <a:pt x="2363153" y="425648"/>
                </a:lnTo>
                <a:lnTo>
                  <a:pt x="2275345" y="425648"/>
                </a:lnTo>
                <a:lnTo>
                  <a:pt x="2275345" y="74116"/>
                </a:lnTo>
                <a:lnTo>
                  <a:pt x="2139911" y="74116"/>
                </a:lnTo>
                <a:close/>
                <a:moveTo>
                  <a:pt x="1735694" y="6250"/>
                </a:moveTo>
                <a:lnTo>
                  <a:pt x="1945244" y="6250"/>
                </a:lnTo>
                <a:cubicBezTo>
                  <a:pt x="1995250" y="6250"/>
                  <a:pt x="2033846" y="17016"/>
                  <a:pt x="2061032" y="38546"/>
                </a:cubicBezTo>
                <a:cubicBezTo>
                  <a:pt x="2088218" y="60077"/>
                  <a:pt x="2101811" y="90983"/>
                  <a:pt x="2101811" y="131266"/>
                </a:cubicBezTo>
                <a:cubicBezTo>
                  <a:pt x="2101811" y="160635"/>
                  <a:pt x="2093477" y="185985"/>
                  <a:pt x="2076808" y="207317"/>
                </a:cubicBezTo>
                <a:cubicBezTo>
                  <a:pt x="2060139" y="228649"/>
                  <a:pt x="2037617" y="242689"/>
                  <a:pt x="2009240" y="249435"/>
                </a:cubicBezTo>
                <a:lnTo>
                  <a:pt x="2122647" y="425648"/>
                </a:lnTo>
                <a:lnTo>
                  <a:pt x="2023825" y="425648"/>
                </a:lnTo>
                <a:lnTo>
                  <a:pt x="1926492" y="266402"/>
                </a:lnTo>
                <a:lnTo>
                  <a:pt x="1823503" y="266402"/>
                </a:lnTo>
                <a:lnTo>
                  <a:pt x="1823503" y="425648"/>
                </a:lnTo>
                <a:lnTo>
                  <a:pt x="1735694" y="425648"/>
                </a:lnTo>
                <a:close/>
                <a:moveTo>
                  <a:pt x="849869" y="6250"/>
                </a:moveTo>
                <a:lnTo>
                  <a:pt x="1038285" y="6250"/>
                </a:lnTo>
                <a:cubicBezTo>
                  <a:pt x="1088490" y="6250"/>
                  <a:pt x="1127136" y="17809"/>
                  <a:pt x="1154222" y="40927"/>
                </a:cubicBezTo>
                <a:cubicBezTo>
                  <a:pt x="1181309" y="64045"/>
                  <a:pt x="1194852" y="96738"/>
                  <a:pt x="1194852" y="139005"/>
                </a:cubicBezTo>
                <a:cubicBezTo>
                  <a:pt x="1194852" y="165992"/>
                  <a:pt x="1188701" y="190103"/>
                  <a:pt x="1176398" y="211335"/>
                </a:cubicBezTo>
                <a:cubicBezTo>
                  <a:pt x="1164095" y="232568"/>
                  <a:pt x="1146483" y="248989"/>
                  <a:pt x="1123564" y="260598"/>
                </a:cubicBezTo>
                <a:cubicBezTo>
                  <a:pt x="1100644" y="272206"/>
                  <a:pt x="1073409" y="278010"/>
                  <a:pt x="1041857" y="278010"/>
                </a:cubicBezTo>
                <a:lnTo>
                  <a:pt x="937677" y="278010"/>
                </a:lnTo>
                <a:lnTo>
                  <a:pt x="937677" y="425648"/>
                </a:lnTo>
                <a:lnTo>
                  <a:pt x="849869" y="425648"/>
                </a:lnTo>
                <a:close/>
                <a:moveTo>
                  <a:pt x="440294" y="6250"/>
                </a:moveTo>
                <a:lnTo>
                  <a:pt x="770097" y="6250"/>
                </a:lnTo>
                <a:lnTo>
                  <a:pt x="770097" y="74116"/>
                </a:lnTo>
                <a:lnTo>
                  <a:pt x="528102" y="74116"/>
                </a:lnTo>
                <a:lnTo>
                  <a:pt x="528102" y="179486"/>
                </a:lnTo>
                <a:lnTo>
                  <a:pt x="751940" y="179486"/>
                </a:lnTo>
                <a:lnTo>
                  <a:pt x="751940" y="247352"/>
                </a:lnTo>
                <a:lnTo>
                  <a:pt x="528102" y="247352"/>
                </a:lnTo>
                <a:lnTo>
                  <a:pt x="528102" y="357782"/>
                </a:lnTo>
                <a:lnTo>
                  <a:pt x="782301" y="357782"/>
                </a:lnTo>
                <a:lnTo>
                  <a:pt x="782301" y="425648"/>
                </a:lnTo>
                <a:lnTo>
                  <a:pt x="440294" y="425648"/>
                </a:lnTo>
                <a:close/>
                <a:moveTo>
                  <a:pt x="2144" y="6250"/>
                </a:moveTo>
                <a:lnTo>
                  <a:pt x="211694" y="6250"/>
                </a:lnTo>
                <a:cubicBezTo>
                  <a:pt x="261700" y="6250"/>
                  <a:pt x="300296" y="17016"/>
                  <a:pt x="327482" y="38546"/>
                </a:cubicBezTo>
                <a:cubicBezTo>
                  <a:pt x="354668" y="60077"/>
                  <a:pt x="368261" y="90983"/>
                  <a:pt x="368261" y="131266"/>
                </a:cubicBezTo>
                <a:cubicBezTo>
                  <a:pt x="368261" y="160635"/>
                  <a:pt x="359927" y="185985"/>
                  <a:pt x="343258" y="207317"/>
                </a:cubicBezTo>
                <a:cubicBezTo>
                  <a:pt x="326589" y="228649"/>
                  <a:pt x="304067" y="242689"/>
                  <a:pt x="275690" y="249435"/>
                </a:cubicBezTo>
                <a:lnTo>
                  <a:pt x="389097" y="425648"/>
                </a:lnTo>
                <a:lnTo>
                  <a:pt x="290275" y="425648"/>
                </a:lnTo>
                <a:lnTo>
                  <a:pt x="192942" y="266402"/>
                </a:lnTo>
                <a:lnTo>
                  <a:pt x="89953" y="266402"/>
                </a:lnTo>
                <a:lnTo>
                  <a:pt x="89953" y="425648"/>
                </a:lnTo>
                <a:lnTo>
                  <a:pt x="2144" y="425648"/>
                </a:lnTo>
                <a:close/>
                <a:moveTo>
                  <a:pt x="1455302" y="0"/>
                </a:moveTo>
                <a:cubicBezTo>
                  <a:pt x="1521778" y="0"/>
                  <a:pt x="1573720" y="19050"/>
                  <a:pt x="1611125" y="57150"/>
                </a:cubicBezTo>
                <a:cubicBezTo>
                  <a:pt x="1648530" y="95250"/>
                  <a:pt x="1667233" y="147538"/>
                  <a:pt x="1667233" y="214014"/>
                </a:cubicBezTo>
                <a:cubicBezTo>
                  <a:pt x="1667233" y="257671"/>
                  <a:pt x="1658601" y="296068"/>
                  <a:pt x="1641337" y="329207"/>
                </a:cubicBezTo>
                <a:cubicBezTo>
                  <a:pt x="1624073" y="362346"/>
                  <a:pt x="1599368" y="387697"/>
                  <a:pt x="1567221" y="405258"/>
                </a:cubicBezTo>
                <a:cubicBezTo>
                  <a:pt x="1535073" y="422820"/>
                  <a:pt x="1497569" y="431601"/>
                  <a:pt x="1454706" y="431601"/>
                </a:cubicBezTo>
                <a:cubicBezTo>
                  <a:pt x="1388825" y="431601"/>
                  <a:pt x="1337182" y="412204"/>
                  <a:pt x="1299776" y="373409"/>
                </a:cubicBezTo>
                <a:cubicBezTo>
                  <a:pt x="1262371" y="334615"/>
                  <a:pt x="1243668" y="281483"/>
                  <a:pt x="1243668" y="214014"/>
                </a:cubicBezTo>
                <a:cubicBezTo>
                  <a:pt x="1243668" y="146744"/>
                  <a:pt x="1262321" y="94257"/>
                  <a:pt x="1299627" y="56554"/>
                </a:cubicBezTo>
                <a:cubicBezTo>
                  <a:pt x="1336934" y="18851"/>
                  <a:pt x="1388825" y="0"/>
                  <a:pt x="1455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71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3170238"/>
            <a:ext cx="4006850" cy="18065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5051425"/>
            <a:ext cx="4006850" cy="18065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091751" y="3170238"/>
            <a:ext cx="4006850" cy="18065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091751" y="5051425"/>
            <a:ext cx="4006850" cy="18065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85150" y="3170238"/>
            <a:ext cx="4006850" cy="18065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185150" y="5051425"/>
            <a:ext cx="4006850" cy="18065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002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51542" y="1719263"/>
            <a:ext cx="3533775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329112" y="1719263"/>
            <a:ext cx="3533775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106683" y="1719263"/>
            <a:ext cx="3533775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1543" y="551543"/>
            <a:ext cx="11088915" cy="731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2307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59663" y="0"/>
            <a:ext cx="4732337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3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10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957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6746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10073" y="498475"/>
            <a:ext cx="8781927" cy="58610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9670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38225" y="2654300"/>
            <a:ext cx="6391275" cy="36290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130925" y="574675"/>
            <a:ext cx="5022850" cy="3225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651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455863" y="674688"/>
            <a:ext cx="2641600" cy="341788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381125" y="1871663"/>
            <a:ext cx="3133725" cy="422433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91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35588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335588" y="0"/>
            <a:ext cx="3427412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335588" y="3429000"/>
            <a:ext cx="3427412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763000" y="0"/>
            <a:ext cx="3427412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763000" y="3429000"/>
            <a:ext cx="3427412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98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89375" y="0"/>
            <a:ext cx="8302625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630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596900"/>
            <a:ext cx="2370138" cy="5664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369575" y="596900"/>
            <a:ext cx="2370138" cy="5664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38022" y="596900"/>
            <a:ext cx="2370138" cy="5664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6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314950" y="-19050"/>
            <a:ext cx="6877050" cy="6877050"/>
          </a:xfrm>
          <a:custGeom>
            <a:avLst/>
            <a:gdLst>
              <a:gd name="connsiteX0" fmla="*/ 7391400 w 7391400"/>
              <a:gd name="connsiteY0" fmla="*/ 0 h 7391400"/>
              <a:gd name="connsiteX1" fmla="*/ 7391400 w 7391400"/>
              <a:gd name="connsiteY1" fmla="*/ 7391400 h 7391400"/>
              <a:gd name="connsiteX2" fmla="*/ 0 w 7391400"/>
              <a:gd name="connsiteY2" fmla="*/ 7391400 h 739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91400" h="7391400">
                <a:moveTo>
                  <a:pt x="7391400" y="0"/>
                </a:moveTo>
                <a:lnTo>
                  <a:pt x="7391400" y="7391400"/>
                </a:lnTo>
                <a:lnTo>
                  <a:pt x="0" y="7391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51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2825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2501" y="0"/>
            <a:ext cx="6092825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3871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251200"/>
            <a:ext cx="12192000" cy="360679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6665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5800" y="1009650"/>
            <a:ext cx="3200400" cy="58483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248650" y="0"/>
            <a:ext cx="3200400" cy="58483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72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43813" cy="19351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3894138"/>
            <a:ext cx="2271713" cy="296386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915832" y="3894138"/>
            <a:ext cx="2271713" cy="296386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271713" y="1935163"/>
            <a:ext cx="7643812" cy="29876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920287" y="0"/>
            <a:ext cx="2271713" cy="19351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5798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500963" y="3428655"/>
            <a:ext cx="5161243" cy="5161243"/>
          </a:xfrm>
          <a:custGeom>
            <a:avLst/>
            <a:gdLst>
              <a:gd name="connsiteX0" fmla="*/ 2580622 w 5161243"/>
              <a:gd name="connsiteY0" fmla="*/ 0 h 5161243"/>
              <a:gd name="connsiteX1" fmla="*/ 3985568 w 5161243"/>
              <a:gd name="connsiteY1" fmla="*/ 581948 h 5161243"/>
              <a:gd name="connsiteX2" fmla="*/ 4579296 w 5161243"/>
              <a:gd name="connsiteY2" fmla="*/ 1175676 h 5161243"/>
              <a:gd name="connsiteX3" fmla="*/ 4579296 w 5161243"/>
              <a:gd name="connsiteY3" fmla="*/ 3985568 h 5161243"/>
              <a:gd name="connsiteX4" fmla="*/ 3985568 w 5161243"/>
              <a:gd name="connsiteY4" fmla="*/ 4579296 h 5161243"/>
              <a:gd name="connsiteX5" fmla="*/ 1175676 w 5161243"/>
              <a:gd name="connsiteY5" fmla="*/ 4579296 h 5161243"/>
              <a:gd name="connsiteX6" fmla="*/ 581948 w 5161243"/>
              <a:gd name="connsiteY6" fmla="*/ 3985568 h 5161243"/>
              <a:gd name="connsiteX7" fmla="*/ 581948 w 5161243"/>
              <a:gd name="connsiteY7" fmla="*/ 1175676 h 5161243"/>
              <a:gd name="connsiteX8" fmla="*/ 1175676 w 5161243"/>
              <a:gd name="connsiteY8" fmla="*/ 581948 h 5161243"/>
              <a:gd name="connsiteX9" fmla="*/ 2580622 w 5161243"/>
              <a:gd name="connsiteY9" fmla="*/ 0 h 516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61243" h="5161243">
                <a:moveTo>
                  <a:pt x="2580622" y="0"/>
                </a:moveTo>
                <a:cubicBezTo>
                  <a:pt x="3089113" y="0"/>
                  <a:pt x="3597603" y="193983"/>
                  <a:pt x="3985568" y="581948"/>
                </a:cubicBezTo>
                <a:lnTo>
                  <a:pt x="4579296" y="1175676"/>
                </a:lnTo>
                <a:cubicBezTo>
                  <a:pt x="5355226" y="1951606"/>
                  <a:pt x="5355226" y="3209638"/>
                  <a:pt x="4579296" y="3985568"/>
                </a:cubicBezTo>
                <a:lnTo>
                  <a:pt x="3985568" y="4579296"/>
                </a:lnTo>
                <a:cubicBezTo>
                  <a:pt x="3209638" y="5355226"/>
                  <a:pt x="1951606" y="5355226"/>
                  <a:pt x="1175676" y="4579296"/>
                </a:cubicBezTo>
                <a:lnTo>
                  <a:pt x="581948" y="3985568"/>
                </a:lnTo>
                <a:cubicBezTo>
                  <a:pt x="-193982" y="3209638"/>
                  <a:pt x="-193982" y="1951606"/>
                  <a:pt x="581948" y="1175676"/>
                </a:cubicBezTo>
                <a:lnTo>
                  <a:pt x="1175676" y="581948"/>
                </a:lnTo>
                <a:cubicBezTo>
                  <a:pt x="1563641" y="193983"/>
                  <a:pt x="2072132" y="0"/>
                  <a:pt x="25806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470207" y="-1732588"/>
            <a:ext cx="5161243" cy="5161243"/>
          </a:xfrm>
          <a:custGeom>
            <a:avLst/>
            <a:gdLst>
              <a:gd name="connsiteX0" fmla="*/ 2580622 w 5161243"/>
              <a:gd name="connsiteY0" fmla="*/ 0 h 5161243"/>
              <a:gd name="connsiteX1" fmla="*/ 3985568 w 5161243"/>
              <a:gd name="connsiteY1" fmla="*/ 581948 h 5161243"/>
              <a:gd name="connsiteX2" fmla="*/ 4579296 w 5161243"/>
              <a:gd name="connsiteY2" fmla="*/ 1175676 h 5161243"/>
              <a:gd name="connsiteX3" fmla="*/ 4579296 w 5161243"/>
              <a:gd name="connsiteY3" fmla="*/ 3985568 h 5161243"/>
              <a:gd name="connsiteX4" fmla="*/ 3985568 w 5161243"/>
              <a:gd name="connsiteY4" fmla="*/ 4579296 h 5161243"/>
              <a:gd name="connsiteX5" fmla="*/ 1175676 w 5161243"/>
              <a:gd name="connsiteY5" fmla="*/ 4579296 h 5161243"/>
              <a:gd name="connsiteX6" fmla="*/ 581948 w 5161243"/>
              <a:gd name="connsiteY6" fmla="*/ 3985568 h 5161243"/>
              <a:gd name="connsiteX7" fmla="*/ 581948 w 5161243"/>
              <a:gd name="connsiteY7" fmla="*/ 1175676 h 5161243"/>
              <a:gd name="connsiteX8" fmla="*/ 1175676 w 5161243"/>
              <a:gd name="connsiteY8" fmla="*/ 581948 h 5161243"/>
              <a:gd name="connsiteX9" fmla="*/ 2580622 w 5161243"/>
              <a:gd name="connsiteY9" fmla="*/ 0 h 516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61243" h="5161243">
                <a:moveTo>
                  <a:pt x="2580622" y="0"/>
                </a:moveTo>
                <a:cubicBezTo>
                  <a:pt x="3089113" y="0"/>
                  <a:pt x="3597603" y="193983"/>
                  <a:pt x="3985568" y="581948"/>
                </a:cubicBezTo>
                <a:lnTo>
                  <a:pt x="4579296" y="1175676"/>
                </a:lnTo>
                <a:cubicBezTo>
                  <a:pt x="5355226" y="1951606"/>
                  <a:pt x="5355226" y="3209638"/>
                  <a:pt x="4579296" y="3985568"/>
                </a:cubicBezTo>
                <a:lnTo>
                  <a:pt x="3985568" y="4579296"/>
                </a:lnTo>
                <a:cubicBezTo>
                  <a:pt x="3209638" y="5355226"/>
                  <a:pt x="1951606" y="5355226"/>
                  <a:pt x="1175676" y="4579296"/>
                </a:cubicBezTo>
                <a:lnTo>
                  <a:pt x="581948" y="3985568"/>
                </a:lnTo>
                <a:cubicBezTo>
                  <a:pt x="-193982" y="3209638"/>
                  <a:pt x="-193982" y="1951606"/>
                  <a:pt x="581948" y="1175676"/>
                </a:cubicBezTo>
                <a:lnTo>
                  <a:pt x="1175676" y="581948"/>
                </a:lnTo>
                <a:cubicBezTo>
                  <a:pt x="1563641" y="193983"/>
                  <a:pt x="2072132" y="0"/>
                  <a:pt x="25806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62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30675" y="0"/>
            <a:ext cx="8061325" cy="214471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2357438"/>
            <a:ext cx="3932238" cy="2143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260070" y="2357438"/>
            <a:ext cx="3932238" cy="2143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29573" y="4714875"/>
            <a:ext cx="3932238" cy="2143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407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941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4817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600575" y="1875357"/>
            <a:ext cx="2990850" cy="4031957"/>
          </a:xfrm>
          <a:prstGeom prst="roundRect">
            <a:avLst>
              <a:gd name="adj" fmla="val 1623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1543" y="551543"/>
            <a:ext cx="11088915" cy="731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178120" y="1144200"/>
            <a:ext cx="183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Minimalist Presentation</a:t>
            </a:r>
            <a:endParaRPr lang="id-ID" sz="1200" dirty="0">
              <a:solidFill>
                <a:schemeClr val="bg1">
                  <a:lumMod val="75000"/>
                </a:schemeClr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4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" presetClass="entr" presetSubtype="1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12192000 w 12192000"/>
              <a:gd name="connsiteY1" fmla="*/ 5233271 h 6858000"/>
              <a:gd name="connsiteX2" fmla="*/ 0 w 12192000"/>
              <a:gd name="connsiteY2" fmla="*/ 6858000 h 6858000"/>
              <a:gd name="connsiteX3" fmla="*/ 0 w 12192000"/>
              <a:gd name="connsiteY3" fmla="*/ 1624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12192000" y="5233271"/>
                </a:lnTo>
                <a:lnTo>
                  <a:pt x="0" y="6858000"/>
                </a:lnTo>
                <a:lnTo>
                  <a:pt x="0" y="16247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1433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938" y="0"/>
            <a:ext cx="3687762" cy="1566863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77938" y="5291137"/>
            <a:ext cx="3687762" cy="15668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7418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23657" y="1556657"/>
            <a:ext cx="3744686" cy="3744686"/>
          </a:xfrm>
          <a:custGeom>
            <a:avLst/>
            <a:gdLst>
              <a:gd name="connsiteX0" fmla="*/ 1872343 w 3744686"/>
              <a:gd name="connsiteY0" fmla="*/ 0 h 3744686"/>
              <a:gd name="connsiteX1" fmla="*/ 3744686 w 3744686"/>
              <a:gd name="connsiteY1" fmla="*/ 0 h 3744686"/>
              <a:gd name="connsiteX2" fmla="*/ 3744686 w 3744686"/>
              <a:gd name="connsiteY2" fmla="*/ 1872343 h 3744686"/>
              <a:gd name="connsiteX3" fmla="*/ 1872343 w 3744686"/>
              <a:gd name="connsiteY3" fmla="*/ 3744686 h 3744686"/>
              <a:gd name="connsiteX4" fmla="*/ 0 w 3744686"/>
              <a:gd name="connsiteY4" fmla="*/ 1872343 h 3744686"/>
              <a:gd name="connsiteX5" fmla="*/ 1872343 w 3744686"/>
              <a:gd name="connsiteY5" fmla="*/ 0 h 374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4686" h="3744686">
                <a:moveTo>
                  <a:pt x="1872343" y="0"/>
                </a:moveTo>
                <a:lnTo>
                  <a:pt x="3744686" y="0"/>
                </a:lnTo>
                <a:lnTo>
                  <a:pt x="3744686" y="1872343"/>
                </a:lnTo>
                <a:cubicBezTo>
                  <a:pt x="3744686" y="2906409"/>
                  <a:pt x="2906409" y="3744686"/>
                  <a:pt x="1872343" y="3744686"/>
                </a:cubicBezTo>
                <a:cubicBezTo>
                  <a:pt x="838277" y="3744686"/>
                  <a:pt x="0" y="2906409"/>
                  <a:pt x="0" y="1872343"/>
                </a:cubicBezTo>
                <a:cubicBezTo>
                  <a:pt x="0" y="838277"/>
                  <a:pt x="838277" y="0"/>
                  <a:pt x="18723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7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473700" y="3962400"/>
            <a:ext cx="1244600" cy="124460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0968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93735" y="4698124"/>
            <a:ext cx="5984805" cy="1623848"/>
          </a:xfrm>
          <a:custGeom>
            <a:avLst/>
            <a:gdLst>
              <a:gd name="connsiteX0" fmla="*/ 34166 w 5984805"/>
              <a:gd name="connsiteY0" fmla="*/ 0 h 1623848"/>
              <a:gd name="connsiteX1" fmla="*/ 5950639 w 5984805"/>
              <a:gd name="connsiteY1" fmla="*/ 0 h 1623848"/>
              <a:gd name="connsiteX2" fmla="*/ 5984805 w 5984805"/>
              <a:gd name="connsiteY2" fmla="*/ 34166 h 1623848"/>
              <a:gd name="connsiteX3" fmla="*/ 5984805 w 5984805"/>
              <a:gd name="connsiteY3" fmla="*/ 1589682 h 1623848"/>
              <a:gd name="connsiteX4" fmla="*/ 5950639 w 5984805"/>
              <a:gd name="connsiteY4" fmla="*/ 1623848 h 1623848"/>
              <a:gd name="connsiteX5" fmla="*/ 34166 w 5984805"/>
              <a:gd name="connsiteY5" fmla="*/ 1623848 h 1623848"/>
              <a:gd name="connsiteX6" fmla="*/ 0 w 5984805"/>
              <a:gd name="connsiteY6" fmla="*/ 1589682 h 1623848"/>
              <a:gd name="connsiteX7" fmla="*/ 0 w 5984805"/>
              <a:gd name="connsiteY7" fmla="*/ 34166 h 1623848"/>
              <a:gd name="connsiteX8" fmla="*/ 34166 w 5984805"/>
              <a:gd name="connsiteY8" fmla="*/ 0 h 162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4805" h="1623848">
                <a:moveTo>
                  <a:pt x="34166" y="0"/>
                </a:moveTo>
                <a:lnTo>
                  <a:pt x="5950639" y="0"/>
                </a:lnTo>
                <a:cubicBezTo>
                  <a:pt x="5969508" y="0"/>
                  <a:pt x="5984805" y="15297"/>
                  <a:pt x="5984805" y="34166"/>
                </a:cubicBezTo>
                <a:lnTo>
                  <a:pt x="5984805" y="1589682"/>
                </a:lnTo>
                <a:cubicBezTo>
                  <a:pt x="5984805" y="1608551"/>
                  <a:pt x="5969508" y="1623848"/>
                  <a:pt x="5950639" y="1623848"/>
                </a:cubicBezTo>
                <a:lnTo>
                  <a:pt x="34166" y="1623848"/>
                </a:lnTo>
                <a:cubicBezTo>
                  <a:pt x="15297" y="1623848"/>
                  <a:pt x="0" y="1608551"/>
                  <a:pt x="0" y="1589682"/>
                </a:cubicBezTo>
                <a:lnTo>
                  <a:pt x="0" y="34166"/>
                </a:lnTo>
                <a:cubicBezTo>
                  <a:pt x="0" y="15297"/>
                  <a:pt x="15297" y="0"/>
                  <a:pt x="341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370595" y="1537688"/>
            <a:ext cx="925124" cy="925124"/>
          </a:xfrm>
          <a:custGeom>
            <a:avLst/>
            <a:gdLst>
              <a:gd name="connsiteX0" fmla="*/ 462562 w 925124"/>
              <a:gd name="connsiteY0" fmla="*/ 0 h 925124"/>
              <a:gd name="connsiteX1" fmla="*/ 663606 w 925124"/>
              <a:gd name="connsiteY1" fmla="*/ 83275 h 925124"/>
              <a:gd name="connsiteX2" fmla="*/ 841849 w 925124"/>
              <a:gd name="connsiteY2" fmla="*/ 261518 h 925124"/>
              <a:gd name="connsiteX3" fmla="*/ 841849 w 925124"/>
              <a:gd name="connsiteY3" fmla="*/ 663606 h 925124"/>
              <a:gd name="connsiteX4" fmla="*/ 663606 w 925124"/>
              <a:gd name="connsiteY4" fmla="*/ 841849 h 925124"/>
              <a:gd name="connsiteX5" fmla="*/ 261518 w 925124"/>
              <a:gd name="connsiteY5" fmla="*/ 841849 h 925124"/>
              <a:gd name="connsiteX6" fmla="*/ 83275 w 925124"/>
              <a:gd name="connsiteY6" fmla="*/ 663606 h 925124"/>
              <a:gd name="connsiteX7" fmla="*/ 83275 w 925124"/>
              <a:gd name="connsiteY7" fmla="*/ 261518 h 925124"/>
              <a:gd name="connsiteX8" fmla="*/ 261518 w 925124"/>
              <a:gd name="connsiteY8" fmla="*/ 83275 h 925124"/>
              <a:gd name="connsiteX9" fmla="*/ 462562 w 925124"/>
              <a:gd name="connsiteY9" fmla="*/ 0 h 9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124" h="925124">
                <a:moveTo>
                  <a:pt x="462562" y="0"/>
                </a:moveTo>
                <a:cubicBezTo>
                  <a:pt x="535326" y="0"/>
                  <a:pt x="608090" y="27758"/>
                  <a:pt x="663606" y="83275"/>
                </a:cubicBezTo>
                <a:lnTo>
                  <a:pt x="841849" y="261518"/>
                </a:lnTo>
                <a:cubicBezTo>
                  <a:pt x="952883" y="372552"/>
                  <a:pt x="952883" y="552573"/>
                  <a:pt x="841849" y="663606"/>
                </a:cubicBezTo>
                <a:lnTo>
                  <a:pt x="663606" y="841849"/>
                </a:lnTo>
                <a:cubicBezTo>
                  <a:pt x="552573" y="952883"/>
                  <a:pt x="372552" y="952883"/>
                  <a:pt x="261518" y="841849"/>
                </a:cubicBezTo>
                <a:lnTo>
                  <a:pt x="83275" y="663606"/>
                </a:lnTo>
                <a:cubicBezTo>
                  <a:pt x="-27758" y="552573"/>
                  <a:pt x="-27758" y="372552"/>
                  <a:pt x="83275" y="261518"/>
                </a:cubicBezTo>
                <a:lnTo>
                  <a:pt x="261518" y="83275"/>
                </a:lnTo>
                <a:cubicBezTo>
                  <a:pt x="317035" y="27758"/>
                  <a:pt x="389799" y="0"/>
                  <a:pt x="4625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7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130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8292998" y="1788506"/>
            <a:ext cx="2578201" cy="1958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"/>
            </a:lvl1pPr>
          </a:lstStyle>
          <a:p>
            <a:endParaRPr lang="id-ID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207000" y="1788506"/>
            <a:ext cx="1453812" cy="1958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"/>
            </a:lvl1pPr>
          </a:lstStyle>
          <a:p>
            <a:endParaRPr lang="id-ID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50168" y="1788506"/>
            <a:ext cx="1453812" cy="936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"/>
            </a:lvl1pPr>
          </a:lstStyle>
          <a:p>
            <a:endParaRPr lang="id-ID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750168" y="2811593"/>
            <a:ext cx="1453812" cy="936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333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70595" y="4395188"/>
            <a:ext cx="925124" cy="925124"/>
          </a:xfrm>
          <a:custGeom>
            <a:avLst/>
            <a:gdLst>
              <a:gd name="connsiteX0" fmla="*/ 462562 w 925124"/>
              <a:gd name="connsiteY0" fmla="*/ 0 h 925124"/>
              <a:gd name="connsiteX1" fmla="*/ 663606 w 925124"/>
              <a:gd name="connsiteY1" fmla="*/ 83275 h 925124"/>
              <a:gd name="connsiteX2" fmla="*/ 841849 w 925124"/>
              <a:gd name="connsiteY2" fmla="*/ 261518 h 925124"/>
              <a:gd name="connsiteX3" fmla="*/ 841849 w 925124"/>
              <a:gd name="connsiteY3" fmla="*/ 663606 h 925124"/>
              <a:gd name="connsiteX4" fmla="*/ 663606 w 925124"/>
              <a:gd name="connsiteY4" fmla="*/ 841849 h 925124"/>
              <a:gd name="connsiteX5" fmla="*/ 261518 w 925124"/>
              <a:gd name="connsiteY5" fmla="*/ 841849 h 925124"/>
              <a:gd name="connsiteX6" fmla="*/ 83275 w 925124"/>
              <a:gd name="connsiteY6" fmla="*/ 663606 h 925124"/>
              <a:gd name="connsiteX7" fmla="*/ 83275 w 925124"/>
              <a:gd name="connsiteY7" fmla="*/ 261518 h 925124"/>
              <a:gd name="connsiteX8" fmla="*/ 261518 w 925124"/>
              <a:gd name="connsiteY8" fmla="*/ 83275 h 925124"/>
              <a:gd name="connsiteX9" fmla="*/ 462562 w 925124"/>
              <a:gd name="connsiteY9" fmla="*/ 0 h 9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124" h="925124">
                <a:moveTo>
                  <a:pt x="462562" y="0"/>
                </a:moveTo>
                <a:cubicBezTo>
                  <a:pt x="535326" y="0"/>
                  <a:pt x="608090" y="27758"/>
                  <a:pt x="663606" y="83275"/>
                </a:cubicBezTo>
                <a:lnTo>
                  <a:pt x="841849" y="261518"/>
                </a:lnTo>
                <a:cubicBezTo>
                  <a:pt x="952883" y="372552"/>
                  <a:pt x="952883" y="552573"/>
                  <a:pt x="841849" y="663606"/>
                </a:cubicBezTo>
                <a:lnTo>
                  <a:pt x="663606" y="841849"/>
                </a:lnTo>
                <a:cubicBezTo>
                  <a:pt x="552573" y="952883"/>
                  <a:pt x="372552" y="952883"/>
                  <a:pt x="261518" y="841849"/>
                </a:cubicBezTo>
                <a:lnTo>
                  <a:pt x="83275" y="663606"/>
                </a:lnTo>
                <a:cubicBezTo>
                  <a:pt x="-27758" y="552573"/>
                  <a:pt x="-27758" y="372552"/>
                  <a:pt x="83275" y="261518"/>
                </a:cubicBezTo>
                <a:lnTo>
                  <a:pt x="261518" y="83275"/>
                </a:lnTo>
                <a:cubicBezTo>
                  <a:pt x="317035" y="27758"/>
                  <a:pt x="389799" y="0"/>
                  <a:pt x="4625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7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6875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1543" y="551543"/>
            <a:ext cx="11088915" cy="731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178120" y="1144200"/>
            <a:ext cx="183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Minimalist Presentation</a:t>
            </a:r>
            <a:endParaRPr lang="id-ID" sz="1200" dirty="0">
              <a:solidFill>
                <a:schemeClr val="bg1">
                  <a:lumMod val="75000"/>
                </a:schemeClr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83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88994" y="3484179"/>
            <a:ext cx="2616200" cy="33750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896131" y="0"/>
            <a:ext cx="2616200" cy="33750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93000" y="1741488"/>
            <a:ext cx="2616200" cy="3375025"/>
          </a:xfrm>
          <a:prstGeom prst="rect">
            <a:avLst/>
          </a:prstGeom>
          <a:effectLst>
            <a:outerShdw blurRad="254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68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3099605" y="-3322234"/>
            <a:ext cx="15141162" cy="15808765"/>
          </a:xfrm>
          <a:custGeom>
            <a:avLst/>
            <a:gdLst>
              <a:gd name="connsiteX0" fmla="*/ 15141162 w 15141162"/>
              <a:gd name="connsiteY0" fmla="*/ 0 h 15808765"/>
              <a:gd name="connsiteX1" fmla="*/ 12283297 w 15141162"/>
              <a:gd name="connsiteY1" fmla="*/ 15808765 h 15808765"/>
              <a:gd name="connsiteX2" fmla="*/ 0 w 15141162"/>
              <a:gd name="connsiteY2" fmla="*/ 5369323 h 1580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1162" h="15808765">
                <a:moveTo>
                  <a:pt x="15141162" y="0"/>
                </a:moveTo>
                <a:lnTo>
                  <a:pt x="12283297" y="15808765"/>
                </a:lnTo>
                <a:lnTo>
                  <a:pt x="0" y="53693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71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571663 w 12192000"/>
              <a:gd name="connsiteY1" fmla="*/ 0 h 6858000"/>
              <a:gd name="connsiteX2" fmla="*/ 12192000 w 12192000"/>
              <a:gd name="connsiteY2" fmla="*/ 6858000 h 6858000"/>
              <a:gd name="connsiteX3" fmla="*/ 5620337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571663" y="0"/>
                </a:lnTo>
                <a:lnTo>
                  <a:pt x="12192000" y="6858000"/>
                </a:lnTo>
                <a:lnTo>
                  <a:pt x="562033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53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564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794000"/>
            <a:ext cx="4064000" cy="4064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8000" y="2794000"/>
            <a:ext cx="4064000" cy="4064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64000" y="2794000"/>
            <a:ext cx="4064000" cy="4064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0756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5501" y="1282700"/>
            <a:ext cx="7365069" cy="5523802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rot="17902550">
            <a:off x="2334519" y="1785218"/>
            <a:ext cx="1975764" cy="3968975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764" h="3968975">
                <a:moveTo>
                  <a:pt x="29554" y="0"/>
                </a:moveTo>
                <a:lnTo>
                  <a:pt x="1707144" y="542574"/>
                </a:lnTo>
                <a:lnTo>
                  <a:pt x="1975764" y="3968975"/>
                </a:lnTo>
                <a:lnTo>
                  <a:pt x="0" y="3916564"/>
                </a:lnTo>
                <a:lnTo>
                  <a:pt x="29554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 rot="17902550">
            <a:off x="2274558" y="1454107"/>
            <a:ext cx="2027244" cy="4105633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1975764"/>
              <a:gd name="connsiteY0" fmla="*/ 0 h 3968975"/>
              <a:gd name="connsiteX1" fmla="*/ 1756653 w 1975764"/>
              <a:gd name="connsiteY1" fmla="*/ 580785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2056798"/>
              <a:gd name="connsiteY0" fmla="*/ 0 h 4105633"/>
              <a:gd name="connsiteX1" fmla="*/ 1756653 w 2056798"/>
              <a:gd name="connsiteY1" fmla="*/ 580785 h 4105633"/>
              <a:gd name="connsiteX2" fmla="*/ 2056798 w 2056798"/>
              <a:gd name="connsiteY2" fmla="*/ 4105633 h 4105633"/>
              <a:gd name="connsiteX3" fmla="*/ 0 w 2056798"/>
              <a:gd name="connsiteY3" fmla="*/ 3916564 h 4105633"/>
              <a:gd name="connsiteX4" fmla="*/ 29554 w 2056798"/>
              <a:gd name="connsiteY4" fmla="*/ 0 h 4105633"/>
              <a:gd name="connsiteX0" fmla="*/ 0 w 2027244"/>
              <a:gd name="connsiteY0" fmla="*/ 0 h 4105633"/>
              <a:gd name="connsiteX1" fmla="*/ 1727099 w 2027244"/>
              <a:gd name="connsiteY1" fmla="*/ 580785 h 4105633"/>
              <a:gd name="connsiteX2" fmla="*/ 2027244 w 2027244"/>
              <a:gd name="connsiteY2" fmla="*/ 4105633 h 4105633"/>
              <a:gd name="connsiteX3" fmla="*/ 2419 w 2027244"/>
              <a:gd name="connsiteY3" fmla="*/ 4029203 h 4105633"/>
              <a:gd name="connsiteX4" fmla="*/ 0 w 2027244"/>
              <a:gd name="connsiteY4" fmla="*/ 0 h 410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244" h="4105633">
                <a:moveTo>
                  <a:pt x="0" y="0"/>
                </a:moveTo>
                <a:lnTo>
                  <a:pt x="1727099" y="580785"/>
                </a:lnTo>
                <a:lnTo>
                  <a:pt x="2027244" y="4105633"/>
                </a:lnTo>
                <a:lnTo>
                  <a:pt x="2419" y="4029203"/>
                </a:lnTo>
                <a:cubicBezTo>
                  <a:pt x="1613" y="2686135"/>
                  <a:pt x="806" y="1343068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51543" y="551543"/>
            <a:ext cx="11088915" cy="731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178120" y="1144200"/>
            <a:ext cx="183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Minimalist Presentation</a:t>
            </a:r>
            <a:endParaRPr lang="id-ID" sz="1200" dirty="0">
              <a:solidFill>
                <a:schemeClr val="bg1">
                  <a:lumMod val="75000"/>
                </a:schemeClr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6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p">
        <p:tmplLst>
          <p:tmpl lvl="1">
            <p:tnLst>
              <p:par>
                <p:cTn presetID="2" presetClass="entr" presetSubtype="1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2912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32" y="1462255"/>
            <a:ext cx="4012459" cy="4675818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 rot="19854443">
            <a:off x="1691850" y="1838898"/>
            <a:ext cx="2032789" cy="3359876"/>
          </a:xfrm>
          <a:custGeom>
            <a:avLst/>
            <a:gdLst>
              <a:gd name="connsiteX0" fmla="*/ 0 w 2124075"/>
              <a:gd name="connsiteY0" fmla="*/ 0 h 3276600"/>
              <a:gd name="connsiteX1" fmla="*/ 2124075 w 2124075"/>
              <a:gd name="connsiteY1" fmla="*/ 0 h 3276600"/>
              <a:gd name="connsiteX2" fmla="*/ 2124075 w 2124075"/>
              <a:gd name="connsiteY2" fmla="*/ 3276600 h 3276600"/>
              <a:gd name="connsiteX3" fmla="*/ 0 w 2124075"/>
              <a:gd name="connsiteY3" fmla="*/ 3276600 h 3276600"/>
              <a:gd name="connsiteX4" fmla="*/ 0 w 2124075"/>
              <a:gd name="connsiteY4" fmla="*/ 0 h 3276600"/>
              <a:gd name="connsiteX0" fmla="*/ 0 w 2124075"/>
              <a:gd name="connsiteY0" fmla="*/ 0 h 3276600"/>
              <a:gd name="connsiteX1" fmla="*/ 1803277 w 2124075"/>
              <a:gd name="connsiteY1" fmla="*/ 119440 h 3276600"/>
              <a:gd name="connsiteX2" fmla="*/ 2124075 w 2124075"/>
              <a:gd name="connsiteY2" fmla="*/ 3276600 h 3276600"/>
              <a:gd name="connsiteX3" fmla="*/ 0 w 2124075"/>
              <a:gd name="connsiteY3" fmla="*/ 3276600 h 3276600"/>
              <a:gd name="connsiteX4" fmla="*/ 0 w 2124075"/>
              <a:gd name="connsiteY4" fmla="*/ 0 h 3276600"/>
              <a:gd name="connsiteX0" fmla="*/ 0 w 2032789"/>
              <a:gd name="connsiteY0" fmla="*/ 0 h 3283941"/>
              <a:gd name="connsiteX1" fmla="*/ 1803277 w 2032789"/>
              <a:gd name="connsiteY1" fmla="*/ 119440 h 3283941"/>
              <a:gd name="connsiteX2" fmla="*/ 2032789 w 2032789"/>
              <a:gd name="connsiteY2" fmla="*/ 3283941 h 3283941"/>
              <a:gd name="connsiteX3" fmla="*/ 0 w 2032789"/>
              <a:gd name="connsiteY3" fmla="*/ 3276600 h 3283941"/>
              <a:gd name="connsiteX4" fmla="*/ 0 w 2032789"/>
              <a:gd name="connsiteY4" fmla="*/ 0 h 3283941"/>
              <a:gd name="connsiteX0" fmla="*/ 0 w 2032789"/>
              <a:gd name="connsiteY0" fmla="*/ 0 h 3359876"/>
              <a:gd name="connsiteX1" fmla="*/ 1803277 w 2032789"/>
              <a:gd name="connsiteY1" fmla="*/ 119440 h 3359876"/>
              <a:gd name="connsiteX2" fmla="*/ 2032789 w 2032789"/>
              <a:gd name="connsiteY2" fmla="*/ 3283941 h 3359876"/>
              <a:gd name="connsiteX3" fmla="*/ 19065 w 2032789"/>
              <a:gd name="connsiteY3" fmla="*/ 3359876 h 3359876"/>
              <a:gd name="connsiteX4" fmla="*/ 0 w 2032789"/>
              <a:gd name="connsiteY4" fmla="*/ 0 h 335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789" h="3359876">
                <a:moveTo>
                  <a:pt x="0" y="0"/>
                </a:moveTo>
                <a:lnTo>
                  <a:pt x="1803277" y="119440"/>
                </a:lnTo>
                <a:lnTo>
                  <a:pt x="2032789" y="3283941"/>
                </a:lnTo>
                <a:lnTo>
                  <a:pt x="19065" y="335987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 rot="19854443">
            <a:off x="1863806" y="1397981"/>
            <a:ext cx="2194088" cy="3537077"/>
          </a:xfrm>
          <a:custGeom>
            <a:avLst/>
            <a:gdLst>
              <a:gd name="connsiteX0" fmla="*/ 0 w 2124075"/>
              <a:gd name="connsiteY0" fmla="*/ 0 h 3276600"/>
              <a:gd name="connsiteX1" fmla="*/ 2124075 w 2124075"/>
              <a:gd name="connsiteY1" fmla="*/ 0 h 3276600"/>
              <a:gd name="connsiteX2" fmla="*/ 2124075 w 2124075"/>
              <a:gd name="connsiteY2" fmla="*/ 3276600 h 3276600"/>
              <a:gd name="connsiteX3" fmla="*/ 0 w 2124075"/>
              <a:gd name="connsiteY3" fmla="*/ 3276600 h 3276600"/>
              <a:gd name="connsiteX4" fmla="*/ 0 w 2124075"/>
              <a:gd name="connsiteY4" fmla="*/ 0 h 3276600"/>
              <a:gd name="connsiteX0" fmla="*/ 0 w 2124075"/>
              <a:gd name="connsiteY0" fmla="*/ 0 h 3276600"/>
              <a:gd name="connsiteX1" fmla="*/ 1803277 w 2124075"/>
              <a:gd name="connsiteY1" fmla="*/ 119440 h 3276600"/>
              <a:gd name="connsiteX2" fmla="*/ 2124075 w 2124075"/>
              <a:gd name="connsiteY2" fmla="*/ 3276600 h 3276600"/>
              <a:gd name="connsiteX3" fmla="*/ 0 w 2124075"/>
              <a:gd name="connsiteY3" fmla="*/ 3276600 h 3276600"/>
              <a:gd name="connsiteX4" fmla="*/ 0 w 2124075"/>
              <a:gd name="connsiteY4" fmla="*/ 0 h 3276600"/>
              <a:gd name="connsiteX0" fmla="*/ 0 w 2032789"/>
              <a:gd name="connsiteY0" fmla="*/ 0 h 3283941"/>
              <a:gd name="connsiteX1" fmla="*/ 1803277 w 2032789"/>
              <a:gd name="connsiteY1" fmla="*/ 119440 h 3283941"/>
              <a:gd name="connsiteX2" fmla="*/ 2032789 w 2032789"/>
              <a:gd name="connsiteY2" fmla="*/ 3283941 h 3283941"/>
              <a:gd name="connsiteX3" fmla="*/ 0 w 2032789"/>
              <a:gd name="connsiteY3" fmla="*/ 3276600 h 3283941"/>
              <a:gd name="connsiteX4" fmla="*/ 0 w 2032789"/>
              <a:gd name="connsiteY4" fmla="*/ 0 h 3283941"/>
              <a:gd name="connsiteX0" fmla="*/ 0 w 2032789"/>
              <a:gd name="connsiteY0" fmla="*/ 0 h 3359876"/>
              <a:gd name="connsiteX1" fmla="*/ 1803277 w 2032789"/>
              <a:gd name="connsiteY1" fmla="*/ 119440 h 3359876"/>
              <a:gd name="connsiteX2" fmla="*/ 2032789 w 2032789"/>
              <a:gd name="connsiteY2" fmla="*/ 3283941 h 3359876"/>
              <a:gd name="connsiteX3" fmla="*/ 19065 w 2032789"/>
              <a:gd name="connsiteY3" fmla="*/ 3359876 h 3359876"/>
              <a:gd name="connsiteX4" fmla="*/ 0 w 2032789"/>
              <a:gd name="connsiteY4" fmla="*/ 0 h 3359876"/>
              <a:gd name="connsiteX0" fmla="*/ 0 w 2194088"/>
              <a:gd name="connsiteY0" fmla="*/ 0 h 3493594"/>
              <a:gd name="connsiteX1" fmla="*/ 1803277 w 2194088"/>
              <a:gd name="connsiteY1" fmla="*/ 119440 h 3493594"/>
              <a:gd name="connsiteX2" fmla="*/ 2194088 w 2194088"/>
              <a:gd name="connsiteY2" fmla="*/ 3493594 h 3493594"/>
              <a:gd name="connsiteX3" fmla="*/ 19065 w 2194088"/>
              <a:gd name="connsiteY3" fmla="*/ 3359876 h 3493594"/>
              <a:gd name="connsiteX4" fmla="*/ 0 w 2194088"/>
              <a:gd name="connsiteY4" fmla="*/ 0 h 3493594"/>
              <a:gd name="connsiteX0" fmla="*/ 0 w 2194088"/>
              <a:gd name="connsiteY0" fmla="*/ 0 h 3493594"/>
              <a:gd name="connsiteX1" fmla="*/ 1887449 w 2194088"/>
              <a:gd name="connsiteY1" fmla="*/ 144475 h 3493594"/>
              <a:gd name="connsiteX2" fmla="*/ 2194088 w 2194088"/>
              <a:gd name="connsiteY2" fmla="*/ 3493594 h 3493594"/>
              <a:gd name="connsiteX3" fmla="*/ 19065 w 2194088"/>
              <a:gd name="connsiteY3" fmla="*/ 3359876 h 3493594"/>
              <a:gd name="connsiteX4" fmla="*/ 0 w 2194088"/>
              <a:gd name="connsiteY4" fmla="*/ 0 h 3493594"/>
              <a:gd name="connsiteX0" fmla="*/ 0 w 2194088"/>
              <a:gd name="connsiteY0" fmla="*/ 0 h 3537077"/>
              <a:gd name="connsiteX1" fmla="*/ 1887449 w 2194088"/>
              <a:gd name="connsiteY1" fmla="*/ 144475 h 3537077"/>
              <a:gd name="connsiteX2" fmla="*/ 2194088 w 2194088"/>
              <a:gd name="connsiteY2" fmla="*/ 3493594 h 3537077"/>
              <a:gd name="connsiteX3" fmla="*/ 73068 w 2194088"/>
              <a:gd name="connsiteY3" fmla="*/ 3537077 h 3537077"/>
              <a:gd name="connsiteX4" fmla="*/ 0 w 2194088"/>
              <a:gd name="connsiteY4" fmla="*/ 0 h 353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4088" h="3537077">
                <a:moveTo>
                  <a:pt x="0" y="0"/>
                </a:moveTo>
                <a:lnTo>
                  <a:pt x="1887449" y="144475"/>
                </a:lnTo>
                <a:lnTo>
                  <a:pt x="2194088" y="3493594"/>
                </a:lnTo>
                <a:lnTo>
                  <a:pt x="73068" y="3537077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/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 rot="19854443">
            <a:off x="2077878" y="717518"/>
            <a:ext cx="2426573" cy="3861848"/>
          </a:xfrm>
          <a:custGeom>
            <a:avLst/>
            <a:gdLst>
              <a:gd name="connsiteX0" fmla="*/ 0 w 2124075"/>
              <a:gd name="connsiteY0" fmla="*/ 0 h 3276600"/>
              <a:gd name="connsiteX1" fmla="*/ 2124075 w 2124075"/>
              <a:gd name="connsiteY1" fmla="*/ 0 h 3276600"/>
              <a:gd name="connsiteX2" fmla="*/ 2124075 w 2124075"/>
              <a:gd name="connsiteY2" fmla="*/ 3276600 h 3276600"/>
              <a:gd name="connsiteX3" fmla="*/ 0 w 2124075"/>
              <a:gd name="connsiteY3" fmla="*/ 3276600 h 3276600"/>
              <a:gd name="connsiteX4" fmla="*/ 0 w 2124075"/>
              <a:gd name="connsiteY4" fmla="*/ 0 h 3276600"/>
              <a:gd name="connsiteX0" fmla="*/ 0 w 2124075"/>
              <a:gd name="connsiteY0" fmla="*/ 0 h 3276600"/>
              <a:gd name="connsiteX1" fmla="*/ 1803277 w 2124075"/>
              <a:gd name="connsiteY1" fmla="*/ 119440 h 3276600"/>
              <a:gd name="connsiteX2" fmla="*/ 2124075 w 2124075"/>
              <a:gd name="connsiteY2" fmla="*/ 3276600 h 3276600"/>
              <a:gd name="connsiteX3" fmla="*/ 0 w 2124075"/>
              <a:gd name="connsiteY3" fmla="*/ 3276600 h 3276600"/>
              <a:gd name="connsiteX4" fmla="*/ 0 w 2124075"/>
              <a:gd name="connsiteY4" fmla="*/ 0 h 3276600"/>
              <a:gd name="connsiteX0" fmla="*/ 0 w 2032789"/>
              <a:gd name="connsiteY0" fmla="*/ 0 h 3283941"/>
              <a:gd name="connsiteX1" fmla="*/ 1803277 w 2032789"/>
              <a:gd name="connsiteY1" fmla="*/ 119440 h 3283941"/>
              <a:gd name="connsiteX2" fmla="*/ 2032789 w 2032789"/>
              <a:gd name="connsiteY2" fmla="*/ 3283941 h 3283941"/>
              <a:gd name="connsiteX3" fmla="*/ 0 w 2032789"/>
              <a:gd name="connsiteY3" fmla="*/ 3276600 h 3283941"/>
              <a:gd name="connsiteX4" fmla="*/ 0 w 2032789"/>
              <a:gd name="connsiteY4" fmla="*/ 0 h 3283941"/>
              <a:gd name="connsiteX0" fmla="*/ 0 w 2032789"/>
              <a:gd name="connsiteY0" fmla="*/ 0 h 3359876"/>
              <a:gd name="connsiteX1" fmla="*/ 1803277 w 2032789"/>
              <a:gd name="connsiteY1" fmla="*/ 119440 h 3359876"/>
              <a:gd name="connsiteX2" fmla="*/ 2032789 w 2032789"/>
              <a:gd name="connsiteY2" fmla="*/ 3283941 h 3359876"/>
              <a:gd name="connsiteX3" fmla="*/ 19065 w 2032789"/>
              <a:gd name="connsiteY3" fmla="*/ 3359876 h 3359876"/>
              <a:gd name="connsiteX4" fmla="*/ 0 w 2032789"/>
              <a:gd name="connsiteY4" fmla="*/ 0 h 3359876"/>
              <a:gd name="connsiteX0" fmla="*/ 0 w 2194088"/>
              <a:gd name="connsiteY0" fmla="*/ 0 h 3493594"/>
              <a:gd name="connsiteX1" fmla="*/ 1803277 w 2194088"/>
              <a:gd name="connsiteY1" fmla="*/ 119440 h 3493594"/>
              <a:gd name="connsiteX2" fmla="*/ 2194088 w 2194088"/>
              <a:gd name="connsiteY2" fmla="*/ 3493594 h 3493594"/>
              <a:gd name="connsiteX3" fmla="*/ 19065 w 2194088"/>
              <a:gd name="connsiteY3" fmla="*/ 3359876 h 3493594"/>
              <a:gd name="connsiteX4" fmla="*/ 0 w 2194088"/>
              <a:gd name="connsiteY4" fmla="*/ 0 h 3493594"/>
              <a:gd name="connsiteX0" fmla="*/ 0 w 2194088"/>
              <a:gd name="connsiteY0" fmla="*/ 0 h 3493594"/>
              <a:gd name="connsiteX1" fmla="*/ 1887449 w 2194088"/>
              <a:gd name="connsiteY1" fmla="*/ 144475 h 3493594"/>
              <a:gd name="connsiteX2" fmla="*/ 2194088 w 2194088"/>
              <a:gd name="connsiteY2" fmla="*/ 3493594 h 3493594"/>
              <a:gd name="connsiteX3" fmla="*/ 19065 w 2194088"/>
              <a:gd name="connsiteY3" fmla="*/ 3359876 h 3493594"/>
              <a:gd name="connsiteX4" fmla="*/ 0 w 2194088"/>
              <a:gd name="connsiteY4" fmla="*/ 0 h 3493594"/>
              <a:gd name="connsiteX0" fmla="*/ 0 w 2194088"/>
              <a:gd name="connsiteY0" fmla="*/ 0 h 3537077"/>
              <a:gd name="connsiteX1" fmla="*/ 1887449 w 2194088"/>
              <a:gd name="connsiteY1" fmla="*/ 144475 h 3537077"/>
              <a:gd name="connsiteX2" fmla="*/ 2194088 w 2194088"/>
              <a:gd name="connsiteY2" fmla="*/ 3493594 h 3537077"/>
              <a:gd name="connsiteX3" fmla="*/ 73068 w 2194088"/>
              <a:gd name="connsiteY3" fmla="*/ 3537077 h 3537077"/>
              <a:gd name="connsiteX4" fmla="*/ 0 w 2194088"/>
              <a:gd name="connsiteY4" fmla="*/ 0 h 3537077"/>
              <a:gd name="connsiteX0" fmla="*/ 0 w 2426573"/>
              <a:gd name="connsiteY0" fmla="*/ 0 h 3781008"/>
              <a:gd name="connsiteX1" fmla="*/ 1887449 w 2426573"/>
              <a:gd name="connsiteY1" fmla="*/ 144475 h 3781008"/>
              <a:gd name="connsiteX2" fmla="*/ 2426573 w 2426573"/>
              <a:gd name="connsiteY2" fmla="*/ 3781008 h 3781008"/>
              <a:gd name="connsiteX3" fmla="*/ 73068 w 2426573"/>
              <a:gd name="connsiteY3" fmla="*/ 3537077 h 3781008"/>
              <a:gd name="connsiteX4" fmla="*/ 0 w 2426573"/>
              <a:gd name="connsiteY4" fmla="*/ 0 h 3781008"/>
              <a:gd name="connsiteX0" fmla="*/ 0 w 2426573"/>
              <a:gd name="connsiteY0" fmla="*/ 0 h 3861848"/>
              <a:gd name="connsiteX1" fmla="*/ 1887449 w 2426573"/>
              <a:gd name="connsiteY1" fmla="*/ 144475 h 3861848"/>
              <a:gd name="connsiteX2" fmla="*/ 2426573 w 2426573"/>
              <a:gd name="connsiteY2" fmla="*/ 3781008 h 3861848"/>
              <a:gd name="connsiteX3" fmla="*/ 137613 w 2426573"/>
              <a:gd name="connsiteY3" fmla="*/ 3861848 h 3861848"/>
              <a:gd name="connsiteX4" fmla="*/ 0 w 2426573"/>
              <a:gd name="connsiteY4" fmla="*/ 0 h 3861848"/>
              <a:gd name="connsiteX0" fmla="*/ 0 w 2426573"/>
              <a:gd name="connsiteY0" fmla="*/ 0 h 3861848"/>
              <a:gd name="connsiteX1" fmla="*/ 2026662 w 2426573"/>
              <a:gd name="connsiteY1" fmla="*/ 178335 h 3861848"/>
              <a:gd name="connsiteX2" fmla="*/ 2426573 w 2426573"/>
              <a:gd name="connsiteY2" fmla="*/ 3781008 h 3861848"/>
              <a:gd name="connsiteX3" fmla="*/ 137613 w 2426573"/>
              <a:gd name="connsiteY3" fmla="*/ 3861848 h 3861848"/>
              <a:gd name="connsiteX4" fmla="*/ 0 w 2426573"/>
              <a:gd name="connsiteY4" fmla="*/ 0 h 386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573" h="3861848">
                <a:moveTo>
                  <a:pt x="0" y="0"/>
                </a:moveTo>
                <a:lnTo>
                  <a:pt x="2026662" y="178335"/>
                </a:lnTo>
                <a:lnTo>
                  <a:pt x="2426573" y="3781008"/>
                </a:lnTo>
                <a:lnTo>
                  <a:pt x="137613" y="3861848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/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193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 rot="532258">
            <a:off x="7205912" y="2174583"/>
            <a:ext cx="1121163" cy="1931112"/>
          </a:xfrm>
          <a:custGeom>
            <a:avLst/>
            <a:gdLst>
              <a:gd name="connsiteX0" fmla="*/ 0 w 838200"/>
              <a:gd name="connsiteY0" fmla="*/ 0 h 1866900"/>
              <a:gd name="connsiteX1" fmla="*/ 838200 w 838200"/>
              <a:gd name="connsiteY1" fmla="*/ 0 h 1866900"/>
              <a:gd name="connsiteX2" fmla="*/ 838200 w 838200"/>
              <a:gd name="connsiteY2" fmla="*/ 1866900 h 1866900"/>
              <a:gd name="connsiteX3" fmla="*/ 0 w 838200"/>
              <a:gd name="connsiteY3" fmla="*/ 1866900 h 1866900"/>
              <a:gd name="connsiteX4" fmla="*/ 0 w 838200"/>
              <a:gd name="connsiteY4" fmla="*/ 0 h 1866900"/>
              <a:gd name="connsiteX0" fmla="*/ 0 w 985404"/>
              <a:gd name="connsiteY0" fmla="*/ 75996 h 1942896"/>
              <a:gd name="connsiteX1" fmla="*/ 985404 w 985404"/>
              <a:gd name="connsiteY1" fmla="*/ 0 h 1942896"/>
              <a:gd name="connsiteX2" fmla="*/ 838200 w 985404"/>
              <a:gd name="connsiteY2" fmla="*/ 1942896 h 1942896"/>
              <a:gd name="connsiteX3" fmla="*/ 0 w 985404"/>
              <a:gd name="connsiteY3" fmla="*/ 1942896 h 1942896"/>
              <a:gd name="connsiteX4" fmla="*/ 0 w 985404"/>
              <a:gd name="connsiteY4" fmla="*/ 75996 h 1942896"/>
              <a:gd name="connsiteX0" fmla="*/ 0 w 991334"/>
              <a:gd name="connsiteY0" fmla="*/ 75996 h 1942896"/>
              <a:gd name="connsiteX1" fmla="*/ 985404 w 991334"/>
              <a:gd name="connsiteY1" fmla="*/ 0 h 1942896"/>
              <a:gd name="connsiteX2" fmla="*/ 991334 w 991334"/>
              <a:gd name="connsiteY2" fmla="*/ 1874007 h 1942896"/>
              <a:gd name="connsiteX3" fmla="*/ 0 w 991334"/>
              <a:gd name="connsiteY3" fmla="*/ 1942896 h 1942896"/>
              <a:gd name="connsiteX4" fmla="*/ 0 w 991334"/>
              <a:gd name="connsiteY4" fmla="*/ 75996 h 1942896"/>
              <a:gd name="connsiteX0" fmla="*/ 106260 w 1097594"/>
              <a:gd name="connsiteY0" fmla="*/ 75996 h 1920921"/>
              <a:gd name="connsiteX1" fmla="*/ 1091664 w 1097594"/>
              <a:gd name="connsiteY1" fmla="*/ 0 h 1920921"/>
              <a:gd name="connsiteX2" fmla="*/ 1097594 w 1097594"/>
              <a:gd name="connsiteY2" fmla="*/ 1874007 h 1920921"/>
              <a:gd name="connsiteX3" fmla="*/ 0 w 1097594"/>
              <a:gd name="connsiteY3" fmla="*/ 1920921 h 1920921"/>
              <a:gd name="connsiteX4" fmla="*/ 106260 w 1097594"/>
              <a:gd name="connsiteY4" fmla="*/ 75996 h 1920921"/>
              <a:gd name="connsiteX0" fmla="*/ 0 w 1111628"/>
              <a:gd name="connsiteY0" fmla="*/ 149399 h 1920921"/>
              <a:gd name="connsiteX1" fmla="*/ 1105698 w 1111628"/>
              <a:gd name="connsiteY1" fmla="*/ 0 h 1920921"/>
              <a:gd name="connsiteX2" fmla="*/ 1111628 w 1111628"/>
              <a:gd name="connsiteY2" fmla="*/ 1874007 h 1920921"/>
              <a:gd name="connsiteX3" fmla="*/ 14034 w 1111628"/>
              <a:gd name="connsiteY3" fmla="*/ 1920921 h 1920921"/>
              <a:gd name="connsiteX4" fmla="*/ 0 w 1111628"/>
              <a:gd name="connsiteY4" fmla="*/ 149399 h 1920921"/>
              <a:gd name="connsiteX0" fmla="*/ 0 w 1117537"/>
              <a:gd name="connsiteY0" fmla="*/ 157632 h 1929154"/>
              <a:gd name="connsiteX1" fmla="*/ 1117267 w 1117537"/>
              <a:gd name="connsiteY1" fmla="*/ 0 h 1929154"/>
              <a:gd name="connsiteX2" fmla="*/ 1111628 w 1117537"/>
              <a:gd name="connsiteY2" fmla="*/ 1882240 h 1929154"/>
              <a:gd name="connsiteX3" fmla="*/ 14034 w 1117537"/>
              <a:gd name="connsiteY3" fmla="*/ 1929154 h 1929154"/>
              <a:gd name="connsiteX4" fmla="*/ 0 w 1117537"/>
              <a:gd name="connsiteY4" fmla="*/ 157632 h 1929154"/>
              <a:gd name="connsiteX0" fmla="*/ 0 w 1109105"/>
              <a:gd name="connsiteY0" fmla="*/ 149889 h 1929154"/>
              <a:gd name="connsiteX1" fmla="*/ 1108835 w 1109105"/>
              <a:gd name="connsiteY1" fmla="*/ 0 h 1929154"/>
              <a:gd name="connsiteX2" fmla="*/ 1103196 w 1109105"/>
              <a:gd name="connsiteY2" fmla="*/ 1882240 h 1929154"/>
              <a:gd name="connsiteX3" fmla="*/ 5602 w 1109105"/>
              <a:gd name="connsiteY3" fmla="*/ 1929154 h 1929154"/>
              <a:gd name="connsiteX4" fmla="*/ 0 w 1109105"/>
              <a:gd name="connsiteY4" fmla="*/ 149889 h 1929154"/>
              <a:gd name="connsiteX0" fmla="*/ 0 w 1121163"/>
              <a:gd name="connsiteY0" fmla="*/ 154984 h 1929154"/>
              <a:gd name="connsiteX1" fmla="*/ 1120893 w 1121163"/>
              <a:gd name="connsiteY1" fmla="*/ 0 h 1929154"/>
              <a:gd name="connsiteX2" fmla="*/ 1115254 w 1121163"/>
              <a:gd name="connsiteY2" fmla="*/ 1882240 h 1929154"/>
              <a:gd name="connsiteX3" fmla="*/ 17660 w 1121163"/>
              <a:gd name="connsiteY3" fmla="*/ 1929154 h 1929154"/>
              <a:gd name="connsiteX4" fmla="*/ 0 w 1121163"/>
              <a:gd name="connsiteY4" fmla="*/ 154984 h 1929154"/>
              <a:gd name="connsiteX0" fmla="*/ 0 w 1121163"/>
              <a:gd name="connsiteY0" fmla="*/ 154984 h 1931112"/>
              <a:gd name="connsiteX1" fmla="*/ 1120893 w 1121163"/>
              <a:gd name="connsiteY1" fmla="*/ 0 h 1931112"/>
              <a:gd name="connsiteX2" fmla="*/ 1115254 w 1121163"/>
              <a:gd name="connsiteY2" fmla="*/ 1882240 h 1931112"/>
              <a:gd name="connsiteX3" fmla="*/ 5111 w 1121163"/>
              <a:gd name="connsiteY3" fmla="*/ 1931112 h 1931112"/>
              <a:gd name="connsiteX4" fmla="*/ 0 w 1121163"/>
              <a:gd name="connsiteY4" fmla="*/ 154984 h 193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163" h="1931112">
                <a:moveTo>
                  <a:pt x="0" y="154984"/>
                </a:moveTo>
                <a:lnTo>
                  <a:pt x="1120893" y="0"/>
                </a:lnTo>
                <a:cubicBezTo>
                  <a:pt x="1122870" y="624669"/>
                  <a:pt x="1113277" y="1257571"/>
                  <a:pt x="1115254" y="1882240"/>
                </a:cubicBezTo>
                <a:lnTo>
                  <a:pt x="5111" y="1931112"/>
                </a:lnTo>
                <a:cubicBezTo>
                  <a:pt x="3244" y="1338024"/>
                  <a:pt x="1867" y="748072"/>
                  <a:pt x="0" y="154984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184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73638" y="1450975"/>
            <a:ext cx="2239962" cy="396081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473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79359" y="1812925"/>
            <a:ext cx="2632075" cy="3532188"/>
          </a:xfrm>
          <a:prstGeom prst="roundRect">
            <a:avLst>
              <a:gd name="adj" fmla="val 985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183943" y="1812925"/>
            <a:ext cx="2632075" cy="3532188"/>
          </a:xfrm>
          <a:prstGeom prst="roundRect">
            <a:avLst>
              <a:gd name="adj" fmla="val 985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374775" y="1812925"/>
            <a:ext cx="2632075" cy="3532188"/>
          </a:xfrm>
          <a:prstGeom prst="roundRect">
            <a:avLst>
              <a:gd name="adj" fmla="val 985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1543" y="551543"/>
            <a:ext cx="11088915" cy="731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178120" y="1144200"/>
            <a:ext cx="183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Minimalist Presentation</a:t>
            </a:r>
            <a:endParaRPr lang="id-ID" sz="1200" dirty="0">
              <a:solidFill>
                <a:schemeClr val="bg1">
                  <a:lumMod val="75000"/>
                </a:schemeClr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6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  <p:bldP spid="7" grpId="0" build="p">
        <p:tmplLst>
          <p:tmpl lvl="1">
            <p:tnLst>
              <p:par>
                <p:cTn presetID="2" presetClass="entr" presetSubtype="1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42989" y="1045028"/>
            <a:ext cx="3536301" cy="5038531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F39763C-EC45-94E5-6C04-138FEDA4F9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05944" y="1045028"/>
            <a:ext cx="3536301" cy="5038531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07331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81350" y="0"/>
            <a:ext cx="35052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8878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3083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962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2811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85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07711" y="750797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014149" y="750797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920587" y="750797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07711" y="4270358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14149" y="4270358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920587" y="4270358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107711" y="2510585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920587" y="2510585"/>
            <a:ext cx="1875600" cy="172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48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48000" y="3429000"/>
            <a:ext cx="3048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3048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8957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310188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10188" y="0"/>
            <a:ext cx="3429000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739188" y="3429000"/>
            <a:ext cx="3452812" cy="3429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601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972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626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19100" y="3429000"/>
            <a:ext cx="2838450" cy="28384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257550" y="590550"/>
            <a:ext cx="2838450" cy="28384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2838450" cy="28384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934450" y="590550"/>
            <a:ext cx="2838450" cy="28384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745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595101" y="6437619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>
                    <a:lumMod val="75000"/>
                  </a:schemeClr>
                </a:solidFill>
                <a:latin typeface="Aller Light" panose="0200050300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pPr algn="ctr"/>
              <a:t>‹#›</a:t>
            </a:fld>
            <a:endParaRPr lang="id-ID" sz="1200" b="0" i="0" dirty="0">
              <a:solidFill>
                <a:schemeClr val="bg1">
                  <a:lumMod val="75000"/>
                </a:schemeClr>
              </a:solidFill>
              <a:latin typeface="Aller Light" panose="0200050300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7484" y="6453008"/>
            <a:ext cx="1984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ller Light" panose="0200050300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www.sudarsshanpolly.com</a:t>
            </a:r>
            <a:endParaRPr lang="id-ID" sz="1200" dirty="0">
              <a:solidFill>
                <a:schemeClr val="bg1">
                  <a:lumMod val="75000"/>
                </a:schemeClr>
              </a:solidFill>
              <a:latin typeface="Aller Light" panose="0200050300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5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19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2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20" r:id="rId6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4B3D-BA77-4B21-8138-85CA3AD64675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6DE1-E730-4ABD-BBA5-41BD436A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jpeg"/><Relationship Id="rId18" Type="http://schemas.openxmlformats.org/officeDocument/2006/relationships/image" Target="../media/image84.png"/><Relationship Id="rId26" Type="http://schemas.openxmlformats.org/officeDocument/2006/relationships/image" Target="../media/image92.jpeg"/><Relationship Id="rId3" Type="http://schemas.openxmlformats.org/officeDocument/2006/relationships/image" Target="../media/image69.jpeg"/><Relationship Id="rId21" Type="http://schemas.openxmlformats.org/officeDocument/2006/relationships/image" Target="../media/image87.jpeg"/><Relationship Id="rId34" Type="http://schemas.openxmlformats.org/officeDocument/2006/relationships/image" Target="../media/image100.pn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17" Type="http://schemas.openxmlformats.org/officeDocument/2006/relationships/image" Target="../media/image83.png"/><Relationship Id="rId25" Type="http://schemas.openxmlformats.org/officeDocument/2006/relationships/image" Target="../media/image91.jpeg"/><Relationship Id="rId33" Type="http://schemas.openxmlformats.org/officeDocument/2006/relationships/image" Target="../media/image99.png"/><Relationship Id="rId2" Type="http://schemas.openxmlformats.org/officeDocument/2006/relationships/image" Target="../media/image68.png"/><Relationship Id="rId16" Type="http://schemas.openxmlformats.org/officeDocument/2006/relationships/image" Target="../media/image82.jpeg"/><Relationship Id="rId20" Type="http://schemas.openxmlformats.org/officeDocument/2006/relationships/image" Target="../media/image86.png"/><Relationship Id="rId29" Type="http://schemas.openxmlformats.org/officeDocument/2006/relationships/image" Target="../media/image95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jpeg"/><Relationship Id="rId5" Type="http://schemas.openxmlformats.org/officeDocument/2006/relationships/image" Target="../media/image71.png"/><Relationship Id="rId15" Type="http://schemas.openxmlformats.org/officeDocument/2006/relationships/image" Target="../media/image81.jpeg"/><Relationship Id="rId23" Type="http://schemas.openxmlformats.org/officeDocument/2006/relationships/image" Target="../media/image89.png"/><Relationship Id="rId28" Type="http://schemas.openxmlformats.org/officeDocument/2006/relationships/image" Target="../media/image94.jpg"/><Relationship Id="rId10" Type="http://schemas.openxmlformats.org/officeDocument/2006/relationships/image" Target="../media/image76.png"/><Relationship Id="rId19" Type="http://schemas.openxmlformats.org/officeDocument/2006/relationships/image" Target="../media/image85.jpeg"/><Relationship Id="rId31" Type="http://schemas.openxmlformats.org/officeDocument/2006/relationships/image" Target="../media/image97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Relationship Id="rId22" Type="http://schemas.openxmlformats.org/officeDocument/2006/relationships/image" Target="../media/image88.png"/><Relationship Id="rId27" Type="http://schemas.openxmlformats.org/officeDocument/2006/relationships/image" Target="../media/image93.jpeg"/><Relationship Id="rId30" Type="http://schemas.openxmlformats.org/officeDocument/2006/relationships/image" Target="../media/image96.jpeg"/><Relationship Id="rId35" Type="http://schemas.openxmlformats.org/officeDocument/2006/relationships/image" Target="../media/image101.png"/><Relationship Id="rId8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793C62-D06F-4A4D-AF28-11C1877EB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5814" cy="81438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600644-F022-46A3-320E-D80DD2561ABC}"/>
              </a:ext>
            </a:extLst>
          </p:cNvPr>
          <p:cNvSpPr/>
          <p:nvPr/>
        </p:nvSpPr>
        <p:spPr>
          <a:xfrm>
            <a:off x="0" y="0"/>
            <a:ext cx="1221105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rgbClr val="00B050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>
            <a:off x="340530" y="365345"/>
            <a:ext cx="903280" cy="903280"/>
          </a:xfrm>
          <a:prstGeom prst="halfFrame">
            <a:avLst>
              <a:gd name="adj1" fmla="val 20431"/>
              <a:gd name="adj2" fmla="val 21661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85000"/>
                  <a:alpha val="20000"/>
                </a:schemeClr>
              </a:solidFill>
            </a:endParaRPr>
          </a:p>
        </p:txBody>
      </p:sp>
      <p:sp>
        <p:nvSpPr>
          <p:cNvPr id="21" name="Half Frame 20"/>
          <p:cNvSpPr/>
          <p:nvPr/>
        </p:nvSpPr>
        <p:spPr>
          <a:xfrm flipH="1" flipV="1">
            <a:off x="11052693" y="5711295"/>
            <a:ext cx="903280" cy="903280"/>
          </a:xfrm>
          <a:prstGeom prst="halfFrame">
            <a:avLst>
              <a:gd name="adj1" fmla="val 20431"/>
              <a:gd name="adj2" fmla="val 21661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85000"/>
                  <a:alpha val="20000"/>
                </a:schemeClr>
              </a:solidFill>
            </a:endParaRPr>
          </a:p>
        </p:txBody>
      </p:sp>
      <p:pic>
        <p:nvPicPr>
          <p:cNvPr id="9" name="Picture 8" descr="Iso-9001-20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912" y="5867399"/>
            <a:ext cx="716281" cy="7162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7609" y="6546165"/>
            <a:ext cx="110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chemeClr val="bg1">
                    <a:lumMod val="95000"/>
                  </a:schemeClr>
                </a:solidFill>
                <a:latin typeface="Aller" pitchFamily="2" charset="0"/>
              </a:rPr>
              <a:t>IATF  16949</a:t>
            </a:r>
            <a:endParaRPr lang="en-US" sz="1200" b="1" dirty="0">
              <a:solidFill>
                <a:schemeClr val="bg1">
                  <a:lumMod val="95000"/>
                </a:schemeClr>
              </a:solidFill>
              <a:latin typeface="Aller" pitchFamily="2" charset="0"/>
            </a:endParaRPr>
          </a:p>
        </p:txBody>
      </p:sp>
      <p:pic>
        <p:nvPicPr>
          <p:cNvPr id="12" name="Picture 11" descr="IATF-Logo-500x433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4" y="5813563"/>
            <a:ext cx="874667" cy="757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3AD4C-7B6B-45C9-92FB-0E8D05C8F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516" y="1114423"/>
            <a:ext cx="3870968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G_5973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716" y="184944"/>
            <a:ext cx="8151133" cy="6488112"/>
          </a:xfrm>
          <a:prstGeom prst="rect">
            <a:avLst/>
          </a:prstGeom>
          <a:solidFill>
            <a:srgbClr val="E0E509"/>
          </a:solidFill>
        </p:spPr>
      </p:pic>
      <p:sp>
        <p:nvSpPr>
          <p:cNvPr id="21" name="Freeform: Shape 20"/>
          <p:cNvSpPr/>
          <p:nvPr/>
        </p:nvSpPr>
        <p:spPr>
          <a:xfrm>
            <a:off x="7334250" y="591457"/>
            <a:ext cx="4552950" cy="5675086"/>
          </a:xfrm>
          <a:custGeom>
            <a:avLst/>
            <a:gdLst>
              <a:gd name="connsiteX0" fmla="*/ 1 w 4552950"/>
              <a:gd name="connsiteY0" fmla="*/ 499851 h 5675086"/>
              <a:gd name="connsiteX1" fmla="*/ 1 w 4552950"/>
              <a:gd name="connsiteY1" fmla="*/ 811011 h 5675086"/>
              <a:gd name="connsiteX2" fmla="*/ 183812 w 4552950"/>
              <a:gd name="connsiteY2" fmla="*/ 655431 h 5675086"/>
              <a:gd name="connsiteX3" fmla="*/ 0 w 4552950"/>
              <a:gd name="connsiteY3" fmla="*/ 0 h 5675086"/>
              <a:gd name="connsiteX4" fmla="*/ 4552950 w 4552950"/>
              <a:gd name="connsiteY4" fmla="*/ 0 h 5675086"/>
              <a:gd name="connsiteX5" fmla="*/ 4552950 w 4552950"/>
              <a:gd name="connsiteY5" fmla="*/ 5675086 h 5675086"/>
              <a:gd name="connsiteX6" fmla="*/ 0 w 4552950"/>
              <a:gd name="connsiteY6" fmla="*/ 5675086 h 567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950" h="5675086">
                <a:moveTo>
                  <a:pt x="1" y="499851"/>
                </a:moveTo>
                <a:lnTo>
                  <a:pt x="1" y="811011"/>
                </a:lnTo>
                <a:lnTo>
                  <a:pt x="183812" y="655431"/>
                </a:lnTo>
                <a:close/>
                <a:moveTo>
                  <a:pt x="0" y="0"/>
                </a:moveTo>
                <a:lnTo>
                  <a:pt x="4552950" y="0"/>
                </a:lnTo>
                <a:lnTo>
                  <a:pt x="4552950" y="5675086"/>
                </a:lnTo>
                <a:lnTo>
                  <a:pt x="0" y="5675086"/>
                </a:lnTo>
                <a:close/>
              </a:path>
            </a:pathLst>
          </a:cu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7715648" y="979209"/>
            <a:ext cx="3211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Automated</a:t>
            </a:r>
          </a:p>
          <a:p>
            <a:r>
              <a:rPr lang="en-US" sz="28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Plant</a:t>
            </a:r>
            <a:endParaRPr lang="id-ID" sz="2800" b="1" dirty="0">
              <a:solidFill>
                <a:schemeClr val="bg1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15648" y="2323715"/>
            <a:ext cx="3852519" cy="35394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ller" pitchFamily="2" charset="0"/>
              </a:rPr>
              <a:t>Ensuring lowest human involvement</a:t>
            </a:r>
            <a:endParaRPr lang="en-US" sz="1700" b="1" dirty="0">
              <a:solidFill>
                <a:schemeClr val="bg1"/>
              </a:solidFill>
              <a:latin typeface="Aller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7715650" y="2612977"/>
            <a:ext cx="3852517" cy="2455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600" dirty="0">
                <a:solidFill>
                  <a:schemeClr val="bg1"/>
                </a:solidFill>
                <a:cs typeface="Calibri"/>
              </a:rPr>
              <a:t>means lowest possibilities of human errors.</a:t>
            </a:r>
            <a:br>
              <a:rPr lang="en-US" sz="1600" dirty="0">
                <a:solidFill>
                  <a:schemeClr val="bg1"/>
                </a:solidFill>
                <a:cs typeface="Calibri"/>
              </a:rPr>
            </a:br>
            <a:r>
              <a:rPr lang="en-US" sz="1600" dirty="0">
                <a:solidFill>
                  <a:schemeClr val="bg1"/>
                </a:solidFill>
                <a:cs typeface="Calibri"/>
              </a:rPr>
              <a:t>Our automated plant has Auto Loading feeds for different types of raw materials. It has advanced sensors that consistently </a:t>
            </a:r>
            <a:r>
              <a:rPr lang="en-US" sz="1600" dirty="0">
                <a:solidFill>
                  <a:schemeClr val="bg1"/>
                </a:solidFill>
              </a:rPr>
              <a:t>provide ideal conditions for polymer mixing, blending additives and other compounding additions. </a:t>
            </a:r>
          </a:p>
          <a:p>
            <a:pPr marL="0" indent="0" algn="just">
              <a:lnSpc>
                <a:spcPct val="114000"/>
              </a:lnSpc>
              <a:buNone/>
              <a:defRPr/>
            </a:pPr>
            <a:r>
              <a:rPr lang="en-US" sz="1600" dirty="0">
                <a:solidFill>
                  <a:schemeClr val="bg1"/>
                </a:solidFill>
                <a:cs typeface="Calibri"/>
              </a:rPr>
              <a:t>Our setup ergonomics assures  there is no chance for contamination in grades  of products.</a:t>
            </a:r>
            <a:endParaRPr lang="id-ID" sz="1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7875872" y="2090853"/>
            <a:ext cx="315628" cy="45719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09D303-DD82-40DE-BB8B-8E53B21D8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1224"/>
            <a:ext cx="2070601" cy="5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723" y="479036"/>
            <a:ext cx="2963562" cy="2963562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3107854" y="3432347"/>
            <a:ext cx="2963562" cy="29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6069874" y="470798"/>
            <a:ext cx="2963562" cy="29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9039661" y="3415201"/>
            <a:ext cx="2963562" cy="2976889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Box 27"/>
          <p:cNvSpPr txBox="1"/>
          <p:nvPr/>
        </p:nvSpPr>
        <p:spPr>
          <a:xfrm>
            <a:off x="707587" y="1480059"/>
            <a:ext cx="1875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Plant Features</a:t>
            </a:r>
            <a:endParaRPr lang="id-ID" sz="2000" b="1" dirty="0">
              <a:solidFill>
                <a:schemeClr val="tx1">
                  <a:lumMod val="85000"/>
                  <a:lumOff val="15000"/>
                </a:schemeClr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9" name="Picture Placeholder 28" descr="IMG_5988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8112" y="3431531"/>
            <a:ext cx="2963562" cy="2963562"/>
          </a:xfrm>
        </p:spPr>
      </p:pic>
      <p:pic>
        <p:nvPicPr>
          <p:cNvPr id="24" name="Picture Placeholder 23" descr="IMG_6049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0132" y="458133"/>
            <a:ext cx="2963562" cy="2963562"/>
          </a:xfrm>
        </p:spPr>
      </p:pic>
      <p:pic>
        <p:nvPicPr>
          <p:cNvPr id="20" name="Picture Placeholder 19" descr="IMG_5985-croped.jpg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25" y="3436620"/>
            <a:ext cx="2962800" cy="2962800"/>
          </a:xfrm>
        </p:spPr>
      </p:pic>
      <p:pic>
        <p:nvPicPr>
          <p:cNvPr id="23" name="Picture Placeholder 22" descr="IMG_6037-croped.jpg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0390" y="478155"/>
            <a:ext cx="2962800" cy="2962800"/>
          </a:xfr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539769" y="1930422"/>
            <a:ext cx="2211471" cy="10827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n-US" sz="1600" b="1" dirty="0">
                <a:solidFill>
                  <a:schemeClr val="bg1"/>
                </a:solidFill>
                <a:cs typeface="Calibri"/>
              </a:rPr>
              <a:t>Automated  functions   through advance    equipments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3454302" y="4444845"/>
            <a:ext cx="2270666" cy="18340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Multiple feeding system 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for polymers maintaining  the highest accuracy levels  during weighing and mixing of ingredients.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28238" y="4444845"/>
            <a:ext cx="1988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500" dirty="0">
                <a:solidFill>
                  <a:schemeClr val="bg1"/>
                </a:solidFill>
              </a:rPr>
              <a:t>Advanced control panel  to control the process tolerances and critical parameters important for desired results.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87886" y="609595"/>
            <a:ext cx="2203268" cy="269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defRPr/>
            </a:pPr>
            <a:endParaRPr lang="en-US" sz="1500" kern="1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algn="ctr">
              <a:lnSpc>
                <a:spcPct val="114000"/>
              </a:lnSpc>
              <a:defRPr/>
            </a:pPr>
            <a:endParaRPr lang="en-US" sz="1500" kern="1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algn="ctr">
              <a:lnSpc>
                <a:spcPct val="114000"/>
              </a:lnSpc>
              <a:defRPr/>
            </a:pPr>
            <a:endParaRPr lang="en-US" sz="1500" kern="1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High accuracy 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automated conveying systems 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for ingredients  like Talc &amp; Calcium Carbonate to the nearest  point of introduction.</a:t>
            </a:r>
          </a:p>
          <a:p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IMG_5968-edited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9731" y="0"/>
            <a:ext cx="3505200" cy="6858000"/>
          </a:xfrm>
        </p:spPr>
      </p:pic>
      <p:sp>
        <p:nvSpPr>
          <p:cNvPr id="22" name="Rectangle 21"/>
          <p:cNvSpPr/>
          <p:nvPr/>
        </p:nvSpPr>
        <p:spPr>
          <a:xfrm>
            <a:off x="6686550" y="-9427"/>
            <a:ext cx="5505450" cy="6858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 Placeholder 4"/>
          <p:cNvSpPr txBox="1">
            <a:spLocks/>
          </p:cNvSpPr>
          <p:nvPr/>
        </p:nvSpPr>
        <p:spPr>
          <a:xfrm>
            <a:off x="7210425" y="2907914"/>
            <a:ext cx="4457700" cy="12055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n-US" sz="1800" b="1" i="1" dirty="0">
                <a:solidFill>
                  <a:schemeClr val="bg1"/>
                </a:solidFill>
                <a:latin typeface="Aller" pitchFamily="2" charset="0"/>
              </a:rPr>
              <a:t>Our manufacturing lines can handle broad range of polymers and filled materials for different applications</a:t>
            </a:r>
            <a:endParaRPr lang="en-US" sz="1800" b="1" i="1" dirty="0">
              <a:solidFill>
                <a:schemeClr val="bg1"/>
              </a:solidFill>
              <a:latin typeface="Aller" pitchFamily="2" charset="0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3137830" y="3329646"/>
            <a:ext cx="285750" cy="19871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520588" y="1588729"/>
            <a:ext cx="2736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For growing</a:t>
            </a:r>
            <a:b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versatile needs</a:t>
            </a:r>
            <a:endParaRPr lang="id-ID" sz="28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27745" y="2527479"/>
            <a:ext cx="315628" cy="45719"/>
          </a:xfrm>
          <a:prstGeom prst="roundRect">
            <a:avLst>
              <a:gd name="adj" fmla="val 9388"/>
            </a:avLst>
          </a:prstGeom>
          <a:solidFill>
            <a:srgbClr val="B61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Text Placeholder 4"/>
          <p:cNvSpPr txBox="1">
            <a:spLocks/>
          </p:cNvSpPr>
          <p:nvPr/>
        </p:nvSpPr>
        <p:spPr>
          <a:xfrm>
            <a:off x="520589" y="2820042"/>
            <a:ext cx="2269357" cy="2823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Our manufacturing setup is capable to cater polymers for diversified end products and processing techniques. 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In today’s Global Scenario of  ever expanding list of plastic products and  their specific requirements, we can say we are </a:t>
            </a:r>
            <a:r>
              <a:rPr lang="en-US" sz="1500" i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future ready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…</a:t>
            </a:r>
            <a:endParaRPr lang="id-ID" sz="15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070725" y="2218639"/>
            <a:ext cx="4737100" cy="2420722"/>
            <a:chOff x="7070725" y="2047528"/>
            <a:chExt cx="4737100" cy="2420722"/>
          </a:xfrm>
        </p:grpSpPr>
        <p:grpSp>
          <p:nvGrpSpPr>
            <p:cNvPr id="33" name="Group 32"/>
            <p:cNvGrpSpPr/>
            <p:nvPr/>
          </p:nvGrpSpPr>
          <p:grpSpPr>
            <a:xfrm>
              <a:off x="7070725" y="2047528"/>
              <a:ext cx="4737100" cy="292100"/>
              <a:chOff x="7070725" y="2047528"/>
              <a:chExt cx="4737100" cy="292100"/>
            </a:xfrm>
          </p:grpSpPr>
          <p:sp>
            <p:nvSpPr>
              <p:cNvPr id="31" name="Half Frame 30"/>
              <p:cNvSpPr/>
              <p:nvPr/>
            </p:nvSpPr>
            <p:spPr>
              <a:xfrm>
                <a:off x="7070725" y="2047528"/>
                <a:ext cx="292100" cy="292100"/>
              </a:xfrm>
              <a:prstGeom prst="halfFrame">
                <a:avLst>
                  <a:gd name="adj1" fmla="val 11156"/>
                  <a:gd name="adj2" fmla="val 13172"/>
                </a:avLst>
              </a:prstGeom>
              <a:solidFill>
                <a:schemeClr val="bg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Half Frame 31"/>
              <p:cNvSpPr/>
              <p:nvPr/>
            </p:nvSpPr>
            <p:spPr>
              <a:xfrm flipH="1">
                <a:off x="11515725" y="2047528"/>
                <a:ext cx="292100" cy="292100"/>
              </a:xfrm>
              <a:prstGeom prst="halfFrame">
                <a:avLst>
                  <a:gd name="adj1" fmla="val 11156"/>
                  <a:gd name="adj2" fmla="val 13172"/>
                </a:avLst>
              </a:prstGeom>
              <a:solidFill>
                <a:schemeClr val="bg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 flipV="1">
              <a:off x="7070725" y="4176150"/>
              <a:ext cx="4737100" cy="292100"/>
              <a:chOff x="7070725" y="2451696"/>
              <a:chExt cx="4737100" cy="292100"/>
            </a:xfrm>
          </p:grpSpPr>
          <p:sp>
            <p:nvSpPr>
              <p:cNvPr id="35" name="Half Frame 34"/>
              <p:cNvSpPr/>
              <p:nvPr/>
            </p:nvSpPr>
            <p:spPr>
              <a:xfrm>
                <a:off x="7070725" y="2451696"/>
                <a:ext cx="292100" cy="292100"/>
              </a:xfrm>
              <a:prstGeom prst="halfFrame">
                <a:avLst>
                  <a:gd name="adj1" fmla="val 11156"/>
                  <a:gd name="adj2" fmla="val 13172"/>
                </a:avLst>
              </a:prstGeom>
              <a:solidFill>
                <a:schemeClr val="bg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Half Frame 35"/>
              <p:cNvSpPr/>
              <p:nvPr/>
            </p:nvSpPr>
            <p:spPr>
              <a:xfrm flipH="1">
                <a:off x="11515725" y="2451696"/>
                <a:ext cx="292100" cy="292100"/>
              </a:xfrm>
              <a:prstGeom prst="halfFrame">
                <a:avLst>
                  <a:gd name="adj1" fmla="val 11156"/>
                  <a:gd name="adj2" fmla="val 13172"/>
                </a:avLst>
              </a:prstGeom>
              <a:solidFill>
                <a:schemeClr val="bg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07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IMG_6058-croped-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590" y="3300517"/>
            <a:ext cx="10008835" cy="2960946"/>
          </a:xfrm>
        </p:spPr>
      </p:pic>
      <p:pic>
        <p:nvPicPr>
          <p:cNvPr id="38" name="Picture Placeholder 36" descr="IMG_6083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90002" y="3304146"/>
            <a:ext cx="2962656" cy="296265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9088" y="1038695"/>
            <a:ext cx="7033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Highly Effective</a:t>
            </a:r>
          </a:p>
          <a:p>
            <a:r>
              <a:rPr lang="en-US" sz="24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Quality Management System </a:t>
            </a:r>
            <a:endParaRPr lang="id-ID" sz="24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41" name="Rectangle: Rounded Corners 10"/>
          <p:cNvSpPr/>
          <p:nvPr/>
        </p:nvSpPr>
        <p:spPr>
          <a:xfrm>
            <a:off x="481239" y="1991127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2" name="Text Placeholder 4"/>
          <p:cNvSpPr txBox="1">
            <a:spLocks/>
          </p:cNvSpPr>
          <p:nvPr/>
        </p:nvSpPr>
        <p:spPr>
          <a:xfrm>
            <a:off x="360052" y="2254429"/>
            <a:ext cx="10064108" cy="107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Usually all Quality Management Systems concentrate over '</a:t>
            </a:r>
            <a:r>
              <a:rPr lang="en-US" sz="15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Have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 which is the minimum thing needed for survival. But in the today's competitive world to be a step ahead, </a:t>
            </a:r>
            <a:r>
              <a:rPr lang="en-US" sz="15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Sudarsshan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not just believes but practices - '</a:t>
            </a:r>
            <a:r>
              <a:rPr lang="en-US" sz="15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Than Must Have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‘…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lnSpc>
                <a:spcPts val="1400"/>
              </a:lnSpc>
              <a:buNone/>
              <a:defRPr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indent="0">
              <a:lnSpc>
                <a:spcPts val="1400"/>
              </a:lnSpc>
              <a:buNone/>
              <a:defRPr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/>
            </a:endParaRPr>
          </a:p>
          <a:p>
            <a:pPr marL="0" indent="0">
              <a:lnSpc>
                <a:spcPts val="1400"/>
              </a:lnSpc>
              <a:buNone/>
              <a:defRPr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7446622" y="4772300"/>
            <a:ext cx="3029793" cy="9504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Placeholder 20" descr="IMG_6073-3.jp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5360" y="3298915"/>
            <a:ext cx="2971256" cy="2971256"/>
          </a:xfrm>
        </p:spPr>
      </p:pic>
      <p:cxnSp>
        <p:nvCxnSpPr>
          <p:cNvPr id="13" name="Straight Connector 12"/>
          <p:cNvCxnSpPr/>
          <p:nvPr/>
        </p:nvCxnSpPr>
        <p:spPr>
          <a:xfrm rot="5400000">
            <a:off x="4402976" y="4794068"/>
            <a:ext cx="3029793" cy="9504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6584" y="3346622"/>
            <a:ext cx="2963562" cy="29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Box 27"/>
          <p:cNvSpPr txBox="1"/>
          <p:nvPr/>
        </p:nvSpPr>
        <p:spPr>
          <a:xfrm>
            <a:off x="429073" y="1779139"/>
            <a:ext cx="2989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Testing Facilities</a:t>
            </a:r>
            <a:endParaRPr lang="id-ID" sz="28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434" y="2438396"/>
            <a:ext cx="2899955" cy="426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IZOD Impact /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Charpy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Impact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Tensile / Flexural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MFI Testing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Ash Content 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Moisture Content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Colour Spectrometer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Carbon Content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HDT / VSP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Hardness Tester 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Density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 Bulk Density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: Rounded Corners 10"/>
          <p:cNvSpPr/>
          <p:nvPr/>
        </p:nvSpPr>
        <p:spPr>
          <a:xfrm>
            <a:off x="594463" y="2301635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2" name="Picture Placeholder 21" descr="IMG_6113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5142" y="3356397"/>
            <a:ext cx="2954704" cy="2962656"/>
          </a:xfrm>
        </p:spPr>
      </p:pic>
      <p:pic>
        <p:nvPicPr>
          <p:cNvPr id="15" name="Picture Placeholder 33" descr="IMG_61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4571" y="3349657"/>
            <a:ext cx="2960688" cy="2960687"/>
          </a:xfrm>
          <a:prstGeom prst="rect">
            <a:avLst/>
          </a:prstGeom>
        </p:spPr>
      </p:pic>
      <p:pic>
        <p:nvPicPr>
          <p:cNvPr id="19" name="Picture Placeholder 23" descr="IMG_6138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9729" y="3356397"/>
            <a:ext cx="2960687" cy="296265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rot="5400000">
            <a:off x="4289751" y="4820197"/>
            <a:ext cx="3029793" cy="950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263728" y="4807134"/>
            <a:ext cx="3029793" cy="950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989703" y="2849606"/>
            <a:ext cx="4772841" cy="499927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CA22F9C-7711-40D4-B6A6-3940C601D7FE}"/>
              </a:ext>
            </a:extLst>
          </p:cNvPr>
          <p:cNvSpPr txBox="1">
            <a:spLocks/>
          </p:cNvSpPr>
          <p:nvPr/>
        </p:nvSpPr>
        <p:spPr>
          <a:xfrm>
            <a:off x="7122504" y="2948733"/>
            <a:ext cx="4554629" cy="3866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>
                <a:solidFill>
                  <a:schemeClr val="bg1"/>
                </a:solidFill>
              </a:rPr>
              <a:t>All quality tests are conducted as per </a:t>
            </a:r>
            <a:r>
              <a:rPr lang="en-US" sz="1400" b="1" dirty="0">
                <a:solidFill>
                  <a:schemeClr val="bg1"/>
                </a:solidFill>
              </a:rPr>
              <a:t>ASTM &amp; ISO standards</a:t>
            </a:r>
          </a:p>
        </p:txBody>
      </p:sp>
    </p:spTree>
    <p:extLst>
      <p:ext uri="{BB962C8B-B14F-4D97-AF65-F5344CB8AC3E}">
        <p14:creationId xmlns:p14="http://schemas.microsoft.com/office/powerpoint/2010/main" val="9920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3876" y="3133790"/>
            <a:ext cx="11088915" cy="731157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Sectors we serve</a:t>
            </a:r>
            <a:endParaRPr lang="id-ID" sz="6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3411" y="3588268"/>
            <a:ext cx="10274060" cy="25400"/>
            <a:chOff x="983411" y="3173488"/>
            <a:chExt cx="10274060" cy="254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83411" y="3180211"/>
              <a:ext cx="1749405" cy="1867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571327" y="3173488"/>
              <a:ext cx="1686144" cy="1800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09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staple-Fibre-market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3518" y="2510585"/>
            <a:ext cx="1875600" cy="1728000"/>
          </a:xfrm>
        </p:spPr>
      </p:pic>
      <p:pic>
        <p:nvPicPr>
          <p:cNvPr id="38" name="Picture Placeholder 37" descr="Hot-Melt-Glue-Adhesive-Sticker-BOPP-Label-for-Bottle-Packaging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8371" y="750797"/>
            <a:ext cx="1875600" cy="1728000"/>
          </a:xfrm>
        </p:spPr>
      </p:pic>
      <p:pic>
        <p:nvPicPr>
          <p:cNvPr id="30" name="Picture Placeholder 29" descr="hydrocyclone-filter-500x500.jpg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4826" y="750797"/>
            <a:ext cx="1875600" cy="1728000"/>
          </a:xfrm>
        </p:spPr>
      </p:pic>
      <p:pic>
        <p:nvPicPr>
          <p:cNvPr id="25" name="Picture Placeholder 24" descr="AAwhYUk.img.pn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3535" y="4270358"/>
            <a:ext cx="1875600" cy="1728000"/>
          </a:xfrm>
        </p:spPr>
      </p:pic>
      <p:sp>
        <p:nvSpPr>
          <p:cNvPr id="10" name="Freeform: Shape 20"/>
          <p:cNvSpPr/>
          <p:nvPr/>
        </p:nvSpPr>
        <p:spPr>
          <a:xfrm flipH="1">
            <a:off x="-4" y="956732"/>
            <a:ext cx="4728757" cy="4961468"/>
          </a:xfrm>
          <a:custGeom>
            <a:avLst/>
            <a:gdLst>
              <a:gd name="connsiteX0" fmla="*/ 1 w 4552950"/>
              <a:gd name="connsiteY0" fmla="*/ 499851 h 5675086"/>
              <a:gd name="connsiteX1" fmla="*/ 1 w 4552950"/>
              <a:gd name="connsiteY1" fmla="*/ 811011 h 5675086"/>
              <a:gd name="connsiteX2" fmla="*/ 183812 w 4552950"/>
              <a:gd name="connsiteY2" fmla="*/ 655431 h 5675086"/>
              <a:gd name="connsiteX3" fmla="*/ 0 w 4552950"/>
              <a:gd name="connsiteY3" fmla="*/ 0 h 5675086"/>
              <a:gd name="connsiteX4" fmla="*/ 4552950 w 4552950"/>
              <a:gd name="connsiteY4" fmla="*/ 0 h 5675086"/>
              <a:gd name="connsiteX5" fmla="*/ 4552950 w 4552950"/>
              <a:gd name="connsiteY5" fmla="*/ 5675086 h 5675086"/>
              <a:gd name="connsiteX6" fmla="*/ 0 w 4552950"/>
              <a:gd name="connsiteY6" fmla="*/ 5675086 h 567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950" h="5675086">
                <a:moveTo>
                  <a:pt x="1" y="499851"/>
                </a:moveTo>
                <a:lnTo>
                  <a:pt x="1" y="811011"/>
                </a:lnTo>
                <a:lnTo>
                  <a:pt x="183812" y="655431"/>
                </a:lnTo>
                <a:close/>
                <a:moveTo>
                  <a:pt x="0" y="0"/>
                </a:moveTo>
                <a:lnTo>
                  <a:pt x="4552950" y="0"/>
                </a:lnTo>
                <a:lnTo>
                  <a:pt x="4552950" y="5675086"/>
                </a:lnTo>
                <a:lnTo>
                  <a:pt x="0" y="5675086"/>
                </a:lnTo>
                <a:close/>
              </a:path>
            </a:pathLst>
          </a:custGeom>
          <a:gradFill flip="none" rotWithShape="1">
            <a:gsLst>
              <a:gs pos="18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241340" y="1930400"/>
            <a:ext cx="27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itchFamily="2" charset="0"/>
              </a:rPr>
              <a:t>  Home Appliances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1340" y="2426788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itchFamily="2" charset="0"/>
              </a:rPr>
              <a:t>  Automotive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1340" y="3419564"/>
            <a:ext cx="312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itchFamily="2" charset="0"/>
              </a:rPr>
              <a:t>  Packaging &amp; Films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41340" y="2923176"/>
            <a:ext cx="25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itchFamily="2" charset="0"/>
              </a:rPr>
              <a:t>  Consumer Durables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1340" y="3915952"/>
            <a:ext cx="25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itchFamily="2" charset="0"/>
              </a:rPr>
              <a:t>  Electrical Appliances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41340" y="4412340"/>
            <a:ext cx="25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itchFamily="2" charset="0"/>
              </a:rPr>
              <a:t>  Irrigation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828096" y="1242982"/>
            <a:ext cx="3894750" cy="772249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22A6E"/>
                </a:solidFill>
                <a:effectLst/>
                <a:uLnTx/>
                <a:uFillTx/>
                <a:latin typeface="Aller" pitchFamily="2" charset="0"/>
              </a:rPr>
              <a:t>Sectors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622A6E"/>
              </a:solidFill>
              <a:effectLst/>
              <a:uLnTx/>
              <a:uFillTx/>
              <a:latin typeface="Aller" pitchFamily="2" charset="0"/>
            </a:endParaRPr>
          </a:p>
        </p:txBody>
      </p:sp>
      <p:pic>
        <p:nvPicPr>
          <p:cNvPr id="29" name="Picture Placeholder 28" descr="76161473.jpg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1677" y="4270358"/>
            <a:ext cx="1875600" cy="1728000"/>
          </a:xfrm>
        </p:spPr>
      </p:pic>
      <p:pic>
        <p:nvPicPr>
          <p:cNvPr id="31" name="Picture Placeholder 29" descr="9300cb50f34c38ceb92a7fa4a65d436f.jpg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5239" y="2510585"/>
            <a:ext cx="1875600" cy="1728000"/>
          </a:xfrm>
        </p:spPr>
      </p:pic>
      <p:pic>
        <p:nvPicPr>
          <p:cNvPr id="33" name="Picture Placeholder 34" descr="Home-Appliances-Repair1.jpg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5239" y="750797"/>
            <a:ext cx="1875600" cy="1728000"/>
          </a:xfrm>
        </p:spPr>
      </p:pic>
      <p:pic>
        <p:nvPicPr>
          <p:cNvPr id="23" name="Picture Placeholder 22" descr="banner-symphony2.png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5246" y="4270358"/>
            <a:ext cx="1875600" cy="1728000"/>
          </a:xfrm>
        </p:spPr>
      </p:pic>
      <p:sp>
        <p:nvSpPr>
          <p:cNvPr id="35" name="Rectangle 34"/>
          <p:cNvSpPr/>
          <p:nvPr/>
        </p:nvSpPr>
        <p:spPr>
          <a:xfrm>
            <a:off x="7473334" y="2348050"/>
            <a:ext cx="2239110" cy="20574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7529133" y="2980482"/>
            <a:ext cx="2072882" cy="918604"/>
          </a:xfrm>
          <a:prstGeom prst="rect">
            <a:avLst/>
          </a:prstGeom>
        </p:spPr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lura" pitchFamily="50" charset="0"/>
              </a:rPr>
              <a:t>Touching every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lura" pitchFamily="50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lura" pitchFamily="50" charset="0"/>
              </a:rPr>
              <a:t>   sphere of life…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lura" pitchFamily="50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41340" y="4908728"/>
            <a:ext cx="292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ller" pitchFamily="2" charset="0"/>
              </a:rPr>
              <a:t> And more…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3876" y="3190351"/>
            <a:ext cx="11088915" cy="731157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Our Product Range</a:t>
            </a:r>
            <a:endParaRPr lang="id-ID" sz="6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83411" y="3651552"/>
            <a:ext cx="1749405" cy="186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71327" y="3644829"/>
            <a:ext cx="1686144" cy="1800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9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radiator-shroud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5209" y="1976651"/>
            <a:ext cx="1359170" cy="1253290"/>
          </a:xfrm>
        </p:spPr>
      </p:pic>
      <p:pic>
        <p:nvPicPr>
          <p:cNvPr id="35" name="Picture Placeholder 34" descr="machineart_moto_avant12_front_fender_extender_750x750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1109" y="4555073"/>
            <a:ext cx="1359170" cy="1253290"/>
          </a:xfrm>
        </p:spPr>
      </p:pic>
      <p:pic>
        <p:nvPicPr>
          <p:cNvPr id="31" name="Picture Placeholder 30" descr="Window-Evaporative-Air-Cooler-Market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5208" y="3266467"/>
            <a:ext cx="1359169" cy="1252139"/>
          </a:xfr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581038" y="2807921"/>
            <a:ext cx="3198482" cy="34796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PP 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Nylon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ABS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HIPS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PC-ABS Alloy 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PBT</a:t>
            </a: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Elastomers</a:t>
            </a:r>
          </a:p>
          <a:p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563621" y="2116844"/>
            <a:ext cx="2971252" cy="3999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Our Polymer Compounds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ller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3701902" y="2807921"/>
            <a:ext cx="1540658" cy="34274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Talc </a:t>
            </a:r>
          </a:p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Glass</a:t>
            </a:r>
          </a:p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Talc &amp; Glass </a:t>
            </a:r>
          </a:p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CaCO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3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/>
            </a:endParaRPr>
          </a:p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FR </a:t>
            </a:r>
          </a:p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PP-EPDM</a:t>
            </a:r>
          </a:p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UV</a:t>
            </a:r>
          </a:p>
          <a:p>
            <a:pPr marL="0" indent="0"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  BaSO4</a:t>
            </a:r>
            <a:endParaRPr lang="id-ID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3701902" y="2116844"/>
            <a:ext cx="1679995" cy="460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Enhancers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13509"/>
            <a:ext cx="5138057" cy="957943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71156" y="1497874"/>
            <a:ext cx="8752781" cy="34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count on us for advanced polymer materials as our compounds are nothing but engineered plastics.</a:t>
            </a:r>
          </a:p>
        </p:txBody>
      </p:sp>
      <p:sp>
        <p:nvSpPr>
          <p:cNvPr id="19" name="Rectangle: Rounded Corners 14"/>
          <p:cNvSpPr/>
          <p:nvPr/>
        </p:nvSpPr>
        <p:spPr>
          <a:xfrm>
            <a:off x="3824473" y="2485857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Rectangle: Rounded Corners 14"/>
          <p:cNvSpPr/>
          <p:nvPr/>
        </p:nvSpPr>
        <p:spPr>
          <a:xfrm>
            <a:off x="716672" y="2485857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53" name="Picture Placeholder 52" descr="piaggio-mudgaurd-2.png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24304" y="3344563"/>
            <a:ext cx="1160190" cy="1069812"/>
          </a:xfrm>
        </p:spPr>
      </p:pic>
      <p:pic>
        <p:nvPicPr>
          <p:cNvPr id="29" name="Picture Placeholder 28" descr="Sonex-Diecast-Cookware-Handles.jpg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1109" y="3266467"/>
            <a:ext cx="1360321" cy="1252141"/>
          </a:xfrm>
        </p:spPr>
      </p:pic>
      <p:pic>
        <p:nvPicPr>
          <p:cNvPr id="52" name="Picture Placeholder 51" descr="Front-Fender-for-the-Baja-Doodle-Bug-DB30-Mini-Bike.png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1109" y="1977250"/>
            <a:ext cx="1359724" cy="1252721"/>
          </a:xfrm>
        </p:spPr>
      </p:pic>
      <p:sp>
        <p:nvSpPr>
          <p:cNvPr id="55" name="Rectangle 54"/>
          <p:cNvSpPr/>
          <p:nvPr/>
        </p:nvSpPr>
        <p:spPr>
          <a:xfrm>
            <a:off x="10000479" y="1977086"/>
            <a:ext cx="1330256" cy="12245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Placeholder 59" descr="half_inch_tubing-irrigation.jpg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5361" y="4683789"/>
            <a:ext cx="1111691" cy="1024207"/>
          </a:xfrm>
        </p:spPr>
      </p:pic>
      <p:cxnSp>
        <p:nvCxnSpPr>
          <p:cNvPr id="68" name="Straight Connector 67"/>
          <p:cNvCxnSpPr/>
          <p:nvPr/>
        </p:nvCxnSpPr>
        <p:spPr>
          <a:xfrm>
            <a:off x="6639701" y="3171567"/>
            <a:ext cx="4506099" cy="179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623746" y="4583076"/>
            <a:ext cx="4506099" cy="179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6200000" flipH="1">
            <a:off x="6275317" y="3867438"/>
            <a:ext cx="3702542" cy="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6200000" flipH="1">
            <a:off x="7989828" y="3867439"/>
            <a:ext cx="3702542" cy="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Placeholder 36" descr="automat Y-Type-Screen filter-2.png"/>
          <p:cNvPicPr>
            <a:picLocks noGrp="1" noChangeAspect="1"/>
          </p:cNvPicPr>
          <p:nvPr>
            <p:ph type="pic" sz="quarter" idx="1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4869" y="4345577"/>
            <a:ext cx="1650759" cy="1520853"/>
          </a:xfr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07A846E-37B6-40E7-BBAB-8231D0FAAAFA}"/>
              </a:ext>
            </a:extLst>
          </p:cNvPr>
          <p:cNvSpPr txBox="1">
            <a:spLocks/>
          </p:cNvSpPr>
          <p:nvPr/>
        </p:nvSpPr>
        <p:spPr>
          <a:xfrm>
            <a:off x="453617" y="528882"/>
            <a:ext cx="5276624" cy="77224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ler" pitchFamily="2" charset="0"/>
              </a:rPr>
              <a:t>Polymer Compounds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le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373851" y="1837017"/>
            <a:ext cx="5661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Compounds customized to your needs</a:t>
            </a:r>
            <a:endParaRPr lang="id-ID" sz="2200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6495773" y="2396189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0" name="Text Placeholder 4"/>
          <p:cNvSpPr txBox="1">
            <a:spLocks/>
          </p:cNvSpPr>
          <p:nvPr/>
        </p:nvSpPr>
        <p:spPr>
          <a:xfrm>
            <a:off x="6391269" y="2627774"/>
            <a:ext cx="4590239" cy="35901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None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/>
              </a:rPr>
              <a:t>Along with standard polymer compounds we also serve customized polymers as per the need of your product.</a:t>
            </a:r>
          </a:p>
          <a:p>
            <a:pPr marL="0" indent="0" algn="just">
              <a:lnSpc>
                <a:spcPct val="114000"/>
              </a:lnSpc>
              <a:buNone/>
              <a:defRPr/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Calibri"/>
            </a:endParaRPr>
          </a:p>
          <a:p>
            <a:pPr marL="0" indent="0" algn="just">
              <a:lnSpc>
                <a:spcPct val="114000"/>
              </a:lnSpc>
              <a:buNone/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We study the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end product application, molding process, required properties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and formulate the compound accordingly.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Properties like - scratch resistance</a:t>
            </a: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impact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strength,</a:t>
            </a:r>
            <a:b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super tough, high gloss, reinforcement, resilience etc… </a:t>
            </a:r>
            <a:r>
              <a:rPr lang="en-US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you name it and we can compound it for you.</a:t>
            </a:r>
            <a:endParaRPr lang="en-US" sz="15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/>
            </a:endParaRPr>
          </a:p>
          <a:p>
            <a:pPr marL="0" indent="0" algn="just">
              <a:lnSpc>
                <a:spcPct val="114000"/>
              </a:lnSpc>
              <a:buNone/>
              <a:defRPr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/>
            </a:endParaRPr>
          </a:p>
          <a:p>
            <a:pPr marL="0" indent="0" algn="just">
              <a:lnSpc>
                <a:spcPct val="114000"/>
              </a:lnSpc>
              <a:buNone/>
              <a:defRPr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/>
            </a:endParaRPr>
          </a:p>
        </p:txBody>
      </p:sp>
      <p:pic>
        <p:nvPicPr>
          <p:cNvPr id="26" name="Picture Placeholder 25" descr="compound_liquify-rgb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58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IMG_222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 flipV="1">
            <a:off x="0" y="-2"/>
            <a:ext cx="12192000" cy="3622767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16000">
                <a:schemeClr val="bg1">
                  <a:lumMod val="95000"/>
                  <a:alpha val="66000"/>
                </a:schemeClr>
              </a:gs>
              <a:gs pos="0">
                <a:schemeClr val="bg1">
                  <a:lumMod val="9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933995" y="1456086"/>
            <a:ext cx="10324011" cy="14856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Sudarsshan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you will always get polymers that are perfectly engineered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your product's unique characteristic needs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25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its skin to soul...</a:t>
            </a:r>
            <a:endParaRPr lang="en-US" sz="2500" i="1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635" y="581503"/>
            <a:ext cx="1151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Perfectly Engineered Polymers</a:t>
            </a:r>
            <a:endParaRPr lang="id-ID" sz="40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F49C-E7FC-454A-8CE0-2E3D96D7B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66" y="5934276"/>
            <a:ext cx="2436158" cy="6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13509"/>
            <a:ext cx="4563291" cy="957943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1156" y="1524007"/>
            <a:ext cx="7940251" cy="357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deliver a full spectrum of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Masterbatches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cater the needs of varied plastic processors.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094843" y="2128660"/>
            <a:ext cx="6533866" cy="39934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Black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Masterbatches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range includes grades from 30%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55% Carbon Black Loading. These grades are made out of best Carbon Black for best performance.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in High Jet, Economy Black and Super Glossy Carbon black. </a:t>
            </a:r>
          </a:p>
          <a:p>
            <a:pPr marL="271463" indent="-271463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White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Masterbatches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range includes grades that are from 35%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75% TiO2 Loading.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in Milky, Ultra, High Ultra and Super white based on Optical brightener added grades.</a:t>
            </a:r>
          </a:p>
          <a:p>
            <a:pPr marL="271463" indent="-271463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Colour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Masterbatches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have a range of Color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Masterbatches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All batches are maintained within a close tolerance of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0.5. We also offer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colours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based on Pantone &amp; RAL color codes. </a:t>
            </a:r>
          </a:p>
          <a:p>
            <a:pPr marL="271463" indent="-271463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Special Effect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Masterbatches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offer Fluorescent, Pearl, Metallic, Glitter, Marble and much more. </a:t>
            </a:r>
          </a:p>
        </p:txBody>
      </p:sp>
      <p:pic>
        <p:nvPicPr>
          <p:cNvPr id="21" name="Picture Placeholder 20" descr="IMG_5328-edited-cropped.pn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Oval 14"/>
          <p:cNvSpPr/>
          <p:nvPr/>
        </p:nvSpPr>
        <p:spPr>
          <a:xfrm>
            <a:off x="883859" y="2238103"/>
            <a:ext cx="87090" cy="870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83859" y="3365863"/>
            <a:ext cx="87090" cy="870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83859" y="4489267"/>
            <a:ext cx="87090" cy="870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83859" y="5390606"/>
            <a:ext cx="87090" cy="870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91FC20B-8BC5-4B8E-A632-FECEF069EC8C}"/>
              </a:ext>
            </a:extLst>
          </p:cNvPr>
          <p:cNvSpPr txBox="1">
            <a:spLocks/>
          </p:cNvSpPr>
          <p:nvPr/>
        </p:nvSpPr>
        <p:spPr>
          <a:xfrm>
            <a:off x="1071926" y="520171"/>
            <a:ext cx="3328624" cy="772249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chemeClr val="bg1"/>
                </a:solidFill>
                <a:latin typeface="Aller" pitchFamily="2" charset="0"/>
              </a:rPr>
              <a:t>Masterbatches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le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57811" y="5077933"/>
            <a:ext cx="8383766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We have a huge range of standard as well as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customised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Additive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Masterbatches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improve your product’s characteristics and processing conditions as per your unique requirements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.</a:t>
            </a: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15625" y="4472335"/>
            <a:ext cx="573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Special Additive </a:t>
            </a:r>
            <a:r>
              <a:rPr lang="en-US" sz="2800" b="1" dirty="0" err="1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Masterbatches</a:t>
            </a:r>
            <a:endParaRPr lang="id-ID" sz="28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8" name="Picture Placeholder 7" descr="IMG_6071-edited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119563"/>
          </a:xfrm>
        </p:spPr>
      </p:pic>
    </p:spTree>
    <p:extLst>
      <p:ext uri="{BB962C8B-B14F-4D97-AF65-F5344CB8AC3E}">
        <p14:creationId xmlns:p14="http://schemas.microsoft.com/office/powerpoint/2010/main" val="18391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0" y="3429000"/>
            <a:ext cx="3048000" cy="3429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TextBox 25"/>
          <p:cNvSpPr txBox="1"/>
          <p:nvPr/>
        </p:nvSpPr>
        <p:spPr>
          <a:xfrm>
            <a:off x="440778" y="644384"/>
            <a:ext cx="6003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22A6E"/>
                </a:solidFill>
                <a:latin typeface="Aller" pitchFamily="2" charset="0"/>
                <a:ea typeface="Lato" panose="020F0502020204030203" pitchFamily="34" charset="0"/>
                <a:cs typeface="Segoe UI Light" panose="020B0502040204020203" pitchFamily="34" charset="0"/>
              </a:rPr>
              <a:t>Our range of Special Additive </a:t>
            </a:r>
            <a:r>
              <a:rPr lang="en-US" sz="2400" dirty="0" err="1">
                <a:solidFill>
                  <a:srgbClr val="622A6E"/>
                </a:solidFill>
                <a:latin typeface="Aller" pitchFamily="2" charset="0"/>
                <a:ea typeface="Lato" panose="020F0502020204030203" pitchFamily="34" charset="0"/>
                <a:cs typeface="Segoe UI Light" panose="020B0502040204020203" pitchFamily="34" charset="0"/>
              </a:rPr>
              <a:t>Masterbatches</a:t>
            </a:r>
            <a:endParaRPr lang="id-ID" sz="2400" dirty="0">
              <a:solidFill>
                <a:srgbClr val="622A6E"/>
              </a:solidFill>
              <a:latin typeface="Aller" pitchFamily="2" charset="0"/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46954" y="2776702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Designer</a:t>
            </a:r>
            <a:endParaRPr lang="id-ID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Picture Placeholder 18" descr="intro-ductingsystem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Picture Placeholder 19" descr="VCI POUCH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3048000" cy="3429000"/>
          </a:xfrm>
        </p:spPr>
      </p:pic>
      <p:pic>
        <p:nvPicPr>
          <p:cNvPr id="18" name="Picture Placeholder 17" descr="antifog-for-pvc-film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icture Placeholder 16" descr="Masterbatches-5.jp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3048000" cy="3429000"/>
          </a:xfrm>
        </p:spPr>
      </p:pic>
      <p:sp>
        <p:nvSpPr>
          <p:cNvPr id="22" name="Text Placeholder 4"/>
          <p:cNvSpPr txBox="1">
            <a:spLocks/>
          </p:cNvSpPr>
          <p:nvPr/>
        </p:nvSpPr>
        <p:spPr>
          <a:xfrm>
            <a:off x="480891" y="1565084"/>
            <a:ext cx="2309934" cy="1718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Polymer Processing Aids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 Fog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Optical Brighteners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 Oxidant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 Corrosive</a:t>
            </a:r>
          </a:p>
          <a:p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 Placeholder 4"/>
          <p:cNvSpPr txBox="1">
            <a:spLocks/>
          </p:cNvSpPr>
          <p:nvPr/>
        </p:nvSpPr>
        <p:spPr>
          <a:xfrm>
            <a:off x="3279452" y="1565083"/>
            <a:ext cx="2346285" cy="1604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 Microbial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Flow Enhancer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UV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Desiccant</a:t>
            </a:r>
          </a:p>
          <a:p>
            <a:pPr>
              <a:buNone/>
            </a:pP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Picture Placeholder 23" descr="TB1pkP3ix6I8KJjy0FgXXXXzVXa.jpg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: Rounded Corners 51"/>
          <p:cNvSpPr/>
          <p:nvPr/>
        </p:nvSpPr>
        <p:spPr>
          <a:xfrm>
            <a:off x="541285" y="573951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689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antone-shade-card-edited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Placeholder 5" descr="IMG_6145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662621" y="931908"/>
            <a:ext cx="399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Colour</a:t>
            </a:r>
            <a:r>
              <a:rPr lang="en-US" sz="3600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 Matching</a:t>
            </a:r>
            <a:endParaRPr lang="id-ID" sz="3600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566404" y="3959077"/>
            <a:ext cx="4876660" cy="2372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We maintain your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Colour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Library</a:t>
            </a:r>
          </a:p>
          <a:p>
            <a:pPr marL="0" indent="0" algn="just">
              <a:lnSpc>
                <a:spcPct val="114000"/>
              </a:lnSpc>
              <a:buNone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We have facility of technical backup i.e. all the details of each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masterbatch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are stored, therewith assuring that you get your particular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colour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every time and any time.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775202" y="1773226"/>
            <a:ext cx="4859244" cy="1248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None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No mater how unique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colour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you need, we will create it for you. Our proficiency in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Colour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Matching and updated technology  help us create the exact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colour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in amazingly less time.</a:t>
            </a:r>
          </a:p>
        </p:txBody>
      </p:sp>
      <p:sp>
        <p:nvSpPr>
          <p:cNvPr id="9" name="Rectangle: Rounded Corners 51"/>
          <p:cNvSpPr/>
          <p:nvPr/>
        </p:nvSpPr>
        <p:spPr>
          <a:xfrm>
            <a:off x="846085" y="1641024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64000" y="2794000"/>
            <a:ext cx="4064000" cy="4064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Rectangle 13"/>
          <p:cNvSpPr/>
          <p:nvPr/>
        </p:nvSpPr>
        <p:spPr>
          <a:xfrm>
            <a:off x="8128000" y="2794000"/>
            <a:ext cx="4064000" cy="4064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Isosceles Triangle 21"/>
          <p:cNvSpPr/>
          <p:nvPr/>
        </p:nvSpPr>
        <p:spPr>
          <a:xfrm flipV="1">
            <a:off x="5875527" y="2794000"/>
            <a:ext cx="440946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939753" y="3309808"/>
            <a:ext cx="92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ller" panose="02000503030000020004" pitchFamily="2" charset="0"/>
              </a:rPr>
              <a:t>7</a:t>
            </a:r>
            <a:endParaRPr lang="id-ID" sz="9600" dirty="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7656" y="364591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ller" panose="02000503030000020004" pitchFamily="2" charset="0"/>
              </a:rPr>
              <a:t>D A Y</a:t>
            </a:r>
            <a:endParaRPr lang="id-ID" sz="2000" dirty="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1917653" y="4080458"/>
            <a:ext cx="1206595" cy="57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900" b="1" dirty="0">
                <a:solidFill>
                  <a:schemeClr val="bg1"/>
                </a:solidFill>
                <a:latin typeface="+mj-lt"/>
                <a:cs typeface="Calibri"/>
              </a:rPr>
              <a:t>Ut wisi enim ad</a:t>
            </a:r>
            <a:r>
              <a:rPr lang="id-ID" sz="900" dirty="0">
                <a:solidFill>
                  <a:schemeClr val="bg1"/>
                </a:solidFill>
                <a:latin typeface="+mj-lt"/>
                <a:cs typeface="Calibri"/>
              </a:rPr>
              <a:t> minim veniam, quis nostrud exerci tation</a:t>
            </a:r>
            <a:endParaRPr lang="en-US" sz="9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14972" y="5511196"/>
            <a:ext cx="183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dirty="0">
                <a:solidFill>
                  <a:schemeClr val="bg1"/>
                </a:solidFill>
                <a:latin typeface="Aller" panose="020005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$</a:t>
            </a:r>
            <a:r>
              <a:rPr lang="en-US" sz="4000" dirty="0">
                <a:solidFill>
                  <a:schemeClr val="bg1"/>
                </a:solidFill>
                <a:latin typeface="Aller" panose="020005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  <a:r>
              <a:rPr lang="id-ID" dirty="0">
                <a:solidFill>
                  <a:schemeClr val="bg1"/>
                </a:solidFill>
                <a:latin typeface="Aller" panose="020005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dirty="0">
                <a:solidFill>
                  <a:schemeClr val="bg1"/>
                </a:solidFill>
                <a:latin typeface="Aller" panose="020005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86375" y="556570"/>
            <a:ext cx="691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Cost Innovation Solutions</a:t>
            </a:r>
            <a:endParaRPr lang="id-ID" sz="32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5888348" y="1292680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1015296" y="1611954"/>
            <a:ext cx="10061732" cy="7441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provide solutions for optimizing performance &amp; cost of compounds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preserving the basic functionality &amp; specifications.</a:t>
            </a:r>
          </a:p>
          <a:p>
            <a:pPr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experience &amp; expertise helps us to design the perfect dynamics of cost and functions. </a:t>
            </a:r>
          </a:p>
        </p:txBody>
      </p:sp>
      <p:pic>
        <p:nvPicPr>
          <p:cNvPr id="27" name="Picture Placeholder 26" descr="converting-metal-to-plastic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94000"/>
            <a:ext cx="4064000" cy="4064000"/>
          </a:xfrm>
        </p:spPr>
      </p:pic>
      <p:sp>
        <p:nvSpPr>
          <p:cNvPr id="30" name="TextBox 29"/>
          <p:cNvSpPr txBox="1"/>
          <p:nvPr/>
        </p:nvSpPr>
        <p:spPr>
          <a:xfrm>
            <a:off x="4310742" y="3291841"/>
            <a:ext cx="3492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Engineering Plastics Replacement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2328" y="4405699"/>
            <a:ext cx="104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Metal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25097" y="2786063"/>
            <a:ext cx="4066903" cy="4071937"/>
          </a:xfrm>
          <a:prstGeom prst="rect">
            <a:avLst/>
          </a:prstGeom>
          <a:solidFill>
            <a:schemeClr val="tx1">
              <a:lumMod val="75000"/>
              <a:lumOff val="2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543108" y="3361509"/>
            <a:ext cx="324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Other Services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34400" y="4040777"/>
            <a:ext cx="3257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  Develop a compound from scratch 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  Reverse engineer a sample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  Modify your existing formula for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cost effectiveness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06533" y="5154638"/>
            <a:ext cx="132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Engineering Plastic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00800" y="5016138"/>
            <a:ext cx="149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Other grades with Cost Innovation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5921829" y="4472799"/>
            <a:ext cx="348343" cy="2351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921829" y="5360237"/>
            <a:ext cx="348343" cy="2351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409508" y="4267200"/>
            <a:ext cx="143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Engineering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Plastic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33517308-5940-45A1-82DB-89CFB96F8F72}"/>
              </a:ext>
            </a:extLst>
          </p:cNvPr>
          <p:cNvSpPr/>
          <p:nvPr/>
        </p:nvSpPr>
        <p:spPr>
          <a:xfrm>
            <a:off x="478970" y="539931"/>
            <a:ext cx="11260183" cy="5625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9ECFB46-B695-445C-A317-1ECFF2978659}"/>
              </a:ext>
            </a:extLst>
          </p:cNvPr>
          <p:cNvSpPr/>
          <p:nvPr/>
        </p:nvSpPr>
        <p:spPr>
          <a:xfrm>
            <a:off x="757645" y="807611"/>
            <a:ext cx="8368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22A6E"/>
                </a:solidFill>
                <a:latin typeface="Aller" pitchFamily="2" charset="0"/>
              </a:rPr>
              <a:t>Strategic Partnership Approach</a:t>
            </a:r>
            <a:endParaRPr lang="en-US" sz="2800" dirty="0">
              <a:solidFill>
                <a:srgbClr val="622A6E"/>
              </a:solidFill>
              <a:latin typeface="Aller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C17251-0223-4EAB-B201-A2C94EC67745}"/>
              </a:ext>
            </a:extLst>
          </p:cNvPr>
          <p:cNvSpPr txBox="1"/>
          <p:nvPr/>
        </p:nvSpPr>
        <p:spPr>
          <a:xfrm>
            <a:off x="1114696" y="1384663"/>
            <a:ext cx="4093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Relationships based on trust and value creation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FDC95E8-25B9-4582-BDC4-B27F34749419}"/>
              </a:ext>
            </a:extLst>
          </p:cNvPr>
          <p:cNvSpPr/>
          <p:nvPr/>
        </p:nvSpPr>
        <p:spPr>
          <a:xfrm>
            <a:off x="2264228" y="1976847"/>
            <a:ext cx="1349829" cy="1349829"/>
          </a:xfrm>
          <a:prstGeom prst="ellipse">
            <a:avLst/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6D1524-02EB-41C8-96C2-548DD690C73D}"/>
              </a:ext>
            </a:extLst>
          </p:cNvPr>
          <p:cNvSpPr/>
          <p:nvPr/>
        </p:nvSpPr>
        <p:spPr>
          <a:xfrm>
            <a:off x="905690" y="3971110"/>
            <a:ext cx="1349829" cy="1349829"/>
          </a:xfrm>
          <a:prstGeom prst="ellipse">
            <a:avLst/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1079A70-5623-4EE5-BE57-492672762AA1}"/>
              </a:ext>
            </a:extLst>
          </p:cNvPr>
          <p:cNvSpPr/>
          <p:nvPr/>
        </p:nvSpPr>
        <p:spPr>
          <a:xfrm>
            <a:off x="3944982" y="3971110"/>
            <a:ext cx="1349829" cy="1349829"/>
          </a:xfrm>
          <a:prstGeom prst="ellipse">
            <a:avLst/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82A77F-ABB7-480F-9295-64AC70F3454C}"/>
              </a:ext>
            </a:extLst>
          </p:cNvPr>
          <p:cNvSpPr txBox="1"/>
          <p:nvPr/>
        </p:nvSpPr>
        <p:spPr>
          <a:xfrm>
            <a:off x="2551611" y="2467095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OEMs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1837F8-A422-4679-BEA6-51693942FC3B}"/>
              </a:ext>
            </a:extLst>
          </p:cNvPr>
          <p:cNvSpPr txBox="1"/>
          <p:nvPr/>
        </p:nvSpPr>
        <p:spPr>
          <a:xfrm>
            <a:off x="940526" y="4458789"/>
            <a:ext cx="124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Sudarsshan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02606E-04FC-41A1-847A-4A4E74D5C047}"/>
              </a:ext>
            </a:extLst>
          </p:cNvPr>
          <p:cNvSpPr txBox="1"/>
          <p:nvPr/>
        </p:nvSpPr>
        <p:spPr>
          <a:xfrm>
            <a:off x="4136570" y="4302035"/>
            <a:ext cx="97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Tier Vendors</a:t>
            </a:r>
          </a:p>
        </p:txBody>
      </p:sp>
      <p:sp>
        <p:nvSpPr>
          <p:cNvPr id="68" name="Up-Down Arrow 17">
            <a:extLst>
              <a:ext uri="{FF2B5EF4-FFF2-40B4-BE49-F238E27FC236}">
                <a16:creationId xmlns:a16="http://schemas.microsoft.com/office/drawing/2014/main" id="{E4600CDA-7385-4923-AE0F-CF0595CBF325}"/>
              </a:ext>
            </a:extLst>
          </p:cNvPr>
          <p:cNvSpPr/>
          <p:nvPr/>
        </p:nvSpPr>
        <p:spPr>
          <a:xfrm rot="1888502">
            <a:off x="2055223" y="3274422"/>
            <a:ext cx="226423" cy="731520"/>
          </a:xfrm>
          <a:prstGeom prst="upDownArrow">
            <a:avLst/>
          </a:prstGeom>
          <a:solidFill>
            <a:srgbClr val="FA8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Up-Down Arrow 18">
            <a:extLst>
              <a:ext uri="{FF2B5EF4-FFF2-40B4-BE49-F238E27FC236}">
                <a16:creationId xmlns:a16="http://schemas.microsoft.com/office/drawing/2014/main" id="{2AC2F97D-81FA-453A-817A-6409F9649EA5}"/>
              </a:ext>
            </a:extLst>
          </p:cNvPr>
          <p:cNvSpPr/>
          <p:nvPr/>
        </p:nvSpPr>
        <p:spPr>
          <a:xfrm rot="19334543">
            <a:off x="3735978" y="3248296"/>
            <a:ext cx="226423" cy="731520"/>
          </a:xfrm>
          <a:prstGeom prst="upDownArrow">
            <a:avLst/>
          </a:prstGeom>
          <a:solidFill>
            <a:srgbClr val="FA8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Up-Down Arrow 19">
            <a:extLst>
              <a:ext uri="{FF2B5EF4-FFF2-40B4-BE49-F238E27FC236}">
                <a16:creationId xmlns:a16="http://schemas.microsoft.com/office/drawing/2014/main" id="{B72891D6-55EA-4FF6-93A6-2D155B84D352}"/>
              </a:ext>
            </a:extLst>
          </p:cNvPr>
          <p:cNvSpPr/>
          <p:nvPr/>
        </p:nvSpPr>
        <p:spPr>
          <a:xfrm rot="16200000">
            <a:off x="2908665" y="4467497"/>
            <a:ext cx="226423" cy="731520"/>
          </a:xfrm>
          <a:prstGeom prst="upDownArrow">
            <a:avLst/>
          </a:prstGeom>
          <a:solidFill>
            <a:srgbClr val="FA8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CD197BDC-6A9E-481B-A215-640372B9AD7A}"/>
              </a:ext>
            </a:extLst>
          </p:cNvPr>
          <p:cNvSpPr txBox="1">
            <a:spLocks/>
          </p:cNvSpPr>
          <p:nvPr/>
        </p:nvSpPr>
        <p:spPr>
          <a:xfrm>
            <a:off x="6032604" y="3861659"/>
            <a:ext cx="2832722" cy="2147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Quick response to OEM’s requirement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Providing Continuous Innovation possibility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Cost Innovation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Reduced Complexity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Customer Satisfaction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6895C3F2-972D-42CE-933D-7BE7B18A1919}"/>
              </a:ext>
            </a:extLst>
          </p:cNvPr>
          <p:cNvSpPr txBox="1">
            <a:spLocks/>
          </p:cNvSpPr>
          <p:nvPr/>
        </p:nvSpPr>
        <p:spPr>
          <a:xfrm>
            <a:off x="8836764" y="3852951"/>
            <a:ext cx="2989476" cy="2147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Purchasing efficiency – reduced complexity and broad product portfolio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Help and support in designing material formulation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Industry and regulatory compliance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DCD90A-77DE-4652-8040-386D9EED992C}"/>
              </a:ext>
            </a:extLst>
          </p:cNvPr>
          <p:cNvSpPr txBox="1"/>
          <p:nvPr/>
        </p:nvSpPr>
        <p:spPr>
          <a:xfrm>
            <a:off x="6217920" y="3431177"/>
            <a:ext cx="221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 for OEM’s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35AE4A-DF05-4155-8777-8E5C26475E71}"/>
              </a:ext>
            </a:extLst>
          </p:cNvPr>
          <p:cNvSpPr txBox="1"/>
          <p:nvPr/>
        </p:nvSpPr>
        <p:spPr>
          <a:xfrm>
            <a:off x="9074332" y="3431177"/>
            <a:ext cx="221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 for Vendors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5" name="Rectangle: Rounded Corners 51">
            <a:extLst>
              <a:ext uri="{FF2B5EF4-FFF2-40B4-BE49-F238E27FC236}">
                <a16:creationId xmlns:a16="http://schemas.microsoft.com/office/drawing/2014/main" id="{94FB73E4-2AB7-49EC-A391-DEEE6878607C}"/>
              </a:ext>
            </a:extLst>
          </p:cNvPr>
          <p:cNvSpPr/>
          <p:nvPr/>
        </p:nvSpPr>
        <p:spPr>
          <a:xfrm>
            <a:off x="6288942" y="3391446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6" name="Rectangle: Rounded Corners 51">
            <a:extLst>
              <a:ext uri="{FF2B5EF4-FFF2-40B4-BE49-F238E27FC236}">
                <a16:creationId xmlns:a16="http://schemas.microsoft.com/office/drawing/2014/main" id="{8E993CB8-6E09-4DD1-BF67-2EA134C376E7}"/>
              </a:ext>
            </a:extLst>
          </p:cNvPr>
          <p:cNvSpPr/>
          <p:nvPr/>
        </p:nvSpPr>
        <p:spPr>
          <a:xfrm>
            <a:off x="9110519" y="3391446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9917B-9568-4C81-9DB7-78145C7F6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B04F92-495C-409B-BD5E-C7C61F351B44}"/>
              </a:ext>
            </a:extLst>
          </p:cNvPr>
          <p:cNvSpPr/>
          <p:nvPr/>
        </p:nvSpPr>
        <p:spPr>
          <a:xfrm>
            <a:off x="478970" y="539931"/>
            <a:ext cx="11260183" cy="5625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B053CE-212C-41ED-8E0B-5F65B11C0916}"/>
              </a:ext>
            </a:extLst>
          </p:cNvPr>
          <p:cNvSpPr/>
          <p:nvPr/>
        </p:nvSpPr>
        <p:spPr>
          <a:xfrm flipH="1">
            <a:off x="1559650" y="3508410"/>
            <a:ext cx="2330932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Detailed CTQs</a:t>
            </a:r>
          </a:p>
        </p:txBody>
      </p:sp>
      <p:sp>
        <p:nvSpPr>
          <p:cNvPr id="53" name="Text Placeholder 70">
            <a:extLst>
              <a:ext uri="{FF2B5EF4-FFF2-40B4-BE49-F238E27FC236}">
                <a16:creationId xmlns:a16="http://schemas.microsoft.com/office/drawing/2014/main" id="{D2691699-6145-469B-865B-B920C65B965D}"/>
              </a:ext>
            </a:extLst>
          </p:cNvPr>
          <p:cNvSpPr txBox="1">
            <a:spLocks/>
          </p:cNvSpPr>
          <p:nvPr/>
        </p:nvSpPr>
        <p:spPr>
          <a:xfrm>
            <a:off x="916624" y="716325"/>
            <a:ext cx="4369479" cy="121697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rgbClr val="622A6E"/>
                </a:solidFill>
              </a:rPr>
              <a:t>Value Proposition Process</a:t>
            </a:r>
            <a:endParaRPr lang="id-ID" sz="2800" dirty="0">
              <a:solidFill>
                <a:srgbClr val="622A6E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753EAC-DB35-4117-9E80-9122F1E3DD00}"/>
              </a:ext>
            </a:extLst>
          </p:cNvPr>
          <p:cNvGrpSpPr/>
          <p:nvPr/>
        </p:nvGrpSpPr>
        <p:grpSpPr>
          <a:xfrm>
            <a:off x="1840167" y="1072490"/>
            <a:ext cx="8830283" cy="4991047"/>
            <a:chOff x="1840167" y="1072490"/>
            <a:chExt cx="8830283" cy="499104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04A38A-19E2-4CBB-8330-6761DAFD1282}"/>
                </a:ext>
              </a:extLst>
            </p:cNvPr>
            <p:cNvSpPr/>
            <p:nvPr/>
          </p:nvSpPr>
          <p:spPr>
            <a:xfrm flipH="1">
              <a:off x="1840167" y="2091578"/>
              <a:ext cx="233093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Joint Development</a:t>
              </a:r>
              <a:b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assisting Material</a:t>
              </a:r>
            </a:p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Selection</a:t>
              </a:r>
            </a:p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and Mold Designing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75E29D0-07EE-4713-8067-D94BFB010B2B}"/>
                </a:ext>
              </a:extLst>
            </p:cNvPr>
            <p:cNvSpPr/>
            <p:nvPr/>
          </p:nvSpPr>
          <p:spPr>
            <a:xfrm flipH="1">
              <a:off x="2031756" y="4549938"/>
              <a:ext cx="2330932" cy="333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Well established A.D. Lab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D272640-5A06-474C-9CFD-4F5435A86247}"/>
                </a:ext>
              </a:extLst>
            </p:cNvPr>
            <p:cNvGrpSpPr/>
            <p:nvPr/>
          </p:nvGrpSpPr>
          <p:grpSpPr>
            <a:xfrm>
              <a:off x="4199342" y="1072490"/>
              <a:ext cx="6471108" cy="4991047"/>
              <a:chOff x="4199342" y="1072490"/>
              <a:chExt cx="6471108" cy="4991047"/>
            </a:xfrm>
          </p:grpSpPr>
          <p:sp>
            <p:nvSpPr>
              <p:cNvPr id="46" name="Oval 129">
                <a:extLst>
                  <a:ext uri="{FF2B5EF4-FFF2-40B4-BE49-F238E27FC236}">
                    <a16:creationId xmlns:a16="http://schemas.microsoft.com/office/drawing/2014/main" id="{B81AFA4E-EF02-4F64-9DDF-61BECB191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9342" y="1600484"/>
                <a:ext cx="3764132" cy="3762597"/>
              </a:xfrm>
              <a:prstGeom prst="ellipse">
                <a:avLst/>
              </a:prstGeom>
              <a:solidFill>
                <a:srgbClr val="B51179"/>
              </a:solidFill>
              <a:ln w="9525" cap="rnd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C8D59BF-07E7-4EAC-927C-FFD751ACA6E7}"/>
                  </a:ext>
                </a:extLst>
              </p:cNvPr>
              <p:cNvSpPr/>
              <p:nvPr/>
            </p:nvSpPr>
            <p:spPr>
              <a:xfrm>
                <a:off x="7844659" y="2257777"/>
                <a:ext cx="2407566" cy="333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Joint Implementation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DD05EB-B43A-4DD8-8813-BF566E80A60C}"/>
                  </a:ext>
                </a:extLst>
              </p:cNvPr>
              <p:cNvSpPr/>
              <p:nvPr/>
            </p:nvSpPr>
            <p:spPr>
              <a:xfrm>
                <a:off x="8260767" y="3508410"/>
                <a:ext cx="2409683" cy="333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Long term partnership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6881B7E-12AE-4D3F-9067-2939E5A27641}"/>
                  </a:ext>
                </a:extLst>
              </p:cNvPr>
              <p:cNvSpPr/>
              <p:nvPr/>
            </p:nvSpPr>
            <p:spPr>
              <a:xfrm>
                <a:off x="7844658" y="4476072"/>
                <a:ext cx="24096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Flexible and agile supply chain</a:t>
                </a:r>
              </a:p>
              <a:p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services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C57E193-ACDD-4747-BB01-E82A55D6E622}"/>
                  </a:ext>
                </a:extLst>
              </p:cNvPr>
              <p:cNvSpPr/>
              <p:nvPr/>
            </p:nvSpPr>
            <p:spPr>
              <a:xfrm flipH="1">
                <a:off x="4949129" y="5540317"/>
                <a:ext cx="23309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Prototyping &amp; Pilot Lots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for Validation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ED3B87B-1109-49C4-BD7A-D8AEEBDE25A0}"/>
                  </a:ext>
                </a:extLst>
              </p:cNvPr>
              <p:cNvSpPr/>
              <p:nvPr/>
            </p:nvSpPr>
            <p:spPr>
              <a:xfrm flipH="1">
                <a:off x="4774956" y="1072490"/>
                <a:ext cx="292429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Application Development team (chemists, engineers and specialists)</a:t>
                </a:r>
              </a:p>
            </p:txBody>
          </p:sp>
          <p:sp>
            <p:nvSpPr>
              <p:cNvPr id="56" name="Chevron 33">
                <a:extLst>
                  <a:ext uri="{FF2B5EF4-FFF2-40B4-BE49-F238E27FC236}">
                    <a16:creationId xmlns:a16="http://schemas.microsoft.com/office/drawing/2014/main" id="{16FF9C1E-527F-4065-96CE-F6319F673BF7}"/>
                  </a:ext>
                </a:extLst>
              </p:cNvPr>
              <p:cNvSpPr/>
              <p:nvPr/>
            </p:nvSpPr>
            <p:spPr>
              <a:xfrm rot="14051747">
                <a:off x="7094487" y="2006360"/>
                <a:ext cx="496755" cy="513116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Chevron 34">
                <a:extLst>
                  <a:ext uri="{FF2B5EF4-FFF2-40B4-BE49-F238E27FC236}">
                    <a16:creationId xmlns:a16="http://schemas.microsoft.com/office/drawing/2014/main" id="{94FE2225-19AB-49EE-8D45-08119F7533BB}"/>
                  </a:ext>
                </a:extLst>
              </p:cNvPr>
              <p:cNvSpPr/>
              <p:nvPr/>
            </p:nvSpPr>
            <p:spPr>
              <a:xfrm rot="11416713">
                <a:off x="6296995" y="1614511"/>
                <a:ext cx="314825" cy="312891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Chevron 35">
                <a:extLst>
                  <a:ext uri="{FF2B5EF4-FFF2-40B4-BE49-F238E27FC236}">
                    <a16:creationId xmlns:a16="http://schemas.microsoft.com/office/drawing/2014/main" id="{FF5D0643-F484-4529-965F-A26382C131CB}"/>
                  </a:ext>
                </a:extLst>
              </p:cNvPr>
              <p:cNvSpPr/>
              <p:nvPr/>
            </p:nvSpPr>
            <p:spPr>
              <a:xfrm rot="12388475">
                <a:off x="6423451" y="1637613"/>
                <a:ext cx="345397" cy="340437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hevron 36">
                <a:extLst>
                  <a:ext uri="{FF2B5EF4-FFF2-40B4-BE49-F238E27FC236}">
                    <a16:creationId xmlns:a16="http://schemas.microsoft.com/office/drawing/2014/main" id="{059ECE38-7D83-4CCB-87BE-8A70DF9FE81A}"/>
                  </a:ext>
                </a:extLst>
              </p:cNvPr>
              <p:cNvSpPr/>
              <p:nvPr/>
            </p:nvSpPr>
            <p:spPr>
              <a:xfrm rot="12343293">
                <a:off x="6551055" y="1690910"/>
                <a:ext cx="314825" cy="348279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Chevron 37">
                <a:extLst>
                  <a:ext uri="{FF2B5EF4-FFF2-40B4-BE49-F238E27FC236}">
                    <a16:creationId xmlns:a16="http://schemas.microsoft.com/office/drawing/2014/main" id="{EF514DE4-6A7B-421C-8D4F-A87EDE999A3E}"/>
                  </a:ext>
                </a:extLst>
              </p:cNvPr>
              <p:cNvSpPr/>
              <p:nvPr/>
            </p:nvSpPr>
            <p:spPr>
              <a:xfrm rot="12679531">
                <a:off x="6638847" y="1723820"/>
                <a:ext cx="462291" cy="373870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Chevron 38">
                <a:extLst>
                  <a:ext uri="{FF2B5EF4-FFF2-40B4-BE49-F238E27FC236}">
                    <a16:creationId xmlns:a16="http://schemas.microsoft.com/office/drawing/2014/main" id="{87C7444C-84EF-47BC-970E-6614263717AB}"/>
                  </a:ext>
                </a:extLst>
              </p:cNvPr>
              <p:cNvSpPr/>
              <p:nvPr/>
            </p:nvSpPr>
            <p:spPr>
              <a:xfrm rot="12386415">
                <a:off x="6820804" y="1845947"/>
                <a:ext cx="314825" cy="312891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Chevron 39">
                <a:extLst>
                  <a:ext uri="{FF2B5EF4-FFF2-40B4-BE49-F238E27FC236}">
                    <a16:creationId xmlns:a16="http://schemas.microsoft.com/office/drawing/2014/main" id="{99DBFFDD-A8A8-416D-A7E5-C56245D1CF44}"/>
                  </a:ext>
                </a:extLst>
              </p:cNvPr>
              <p:cNvSpPr/>
              <p:nvPr/>
            </p:nvSpPr>
            <p:spPr>
              <a:xfrm rot="12386415">
                <a:off x="6897798" y="1888015"/>
                <a:ext cx="314825" cy="312891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Chevron 40">
                <a:extLst>
                  <a:ext uri="{FF2B5EF4-FFF2-40B4-BE49-F238E27FC236}">
                    <a16:creationId xmlns:a16="http://schemas.microsoft.com/office/drawing/2014/main" id="{001DA484-5E5D-43BB-A283-BC0860860FDA}"/>
                  </a:ext>
                </a:extLst>
              </p:cNvPr>
              <p:cNvSpPr/>
              <p:nvPr/>
            </p:nvSpPr>
            <p:spPr>
              <a:xfrm rot="12386415">
                <a:off x="6958124" y="1934053"/>
                <a:ext cx="314825" cy="312891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Chevron 41">
                <a:extLst>
                  <a:ext uri="{FF2B5EF4-FFF2-40B4-BE49-F238E27FC236}">
                    <a16:creationId xmlns:a16="http://schemas.microsoft.com/office/drawing/2014/main" id="{7BC73748-7E7C-411C-955E-CCC197F97FCB}"/>
                  </a:ext>
                </a:extLst>
              </p:cNvPr>
              <p:cNvSpPr/>
              <p:nvPr/>
            </p:nvSpPr>
            <p:spPr>
              <a:xfrm rot="12386415">
                <a:off x="7027974" y="1989615"/>
                <a:ext cx="314825" cy="312891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Oval 130">
                <a:extLst>
                  <a:ext uri="{FF2B5EF4-FFF2-40B4-BE49-F238E27FC236}">
                    <a16:creationId xmlns:a16="http://schemas.microsoft.com/office/drawing/2014/main" id="{1F4F0618-E9B7-4894-8A69-15664ABB6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441" y="1881585"/>
                <a:ext cx="3201165" cy="3199628"/>
              </a:xfrm>
              <a:prstGeom prst="ellipse">
                <a:avLst/>
              </a:prstGeom>
              <a:solidFill>
                <a:srgbClr val="FA8F02">
                  <a:alpha val="95000"/>
                </a:srgbClr>
              </a:solidFill>
              <a:ln w="9525" cap="rnd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FA755F6-44B8-4CAA-AABA-219A4BAE83D7}"/>
                  </a:ext>
                </a:extLst>
              </p:cNvPr>
              <p:cNvSpPr txBox="1"/>
              <p:nvPr/>
            </p:nvSpPr>
            <p:spPr>
              <a:xfrm>
                <a:off x="4990011" y="2612571"/>
                <a:ext cx="222939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Aller" pitchFamily="2" charset="0"/>
                  </a:rPr>
                  <a:t>R&amp;D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Aller" pitchFamily="2" charset="0"/>
                  </a:rPr>
                  <a:t> to 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Aller" pitchFamily="2" charset="0"/>
                  </a:rPr>
                  <a:t>Execution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80F448-C300-71BC-C17C-030017CC9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12" y="2176120"/>
            <a:ext cx="4681880" cy="4681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0371F-F5CC-B802-26CE-66E04018D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12" y="2176120"/>
            <a:ext cx="4681880" cy="4681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98C047-2AC0-BEA3-3252-77F5B2DA6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12" y="2176120"/>
            <a:ext cx="4681880" cy="4681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635B5E-8576-EE29-DF44-550EAEF5F37E}"/>
              </a:ext>
            </a:extLst>
          </p:cNvPr>
          <p:cNvSpPr txBox="1"/>
          <p:nvPr/>
        </p:nvSpPr>
        <p:spPr>
          <a:xfrm>
            <a:off x="645783" y="2803933"/>
            <a:ext cx="66548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Clean </a:t>
            </a:r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Power-We have installed solar Panels of 820KV</a:t>
            </a:r>
            <a:r>
              <a:rPr lang="en-I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currently using </a:t>
            </a:r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25 %   self generated power </a:t>
            </a:r>
            <a:r>
              <a:rPr lang="en-I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planned to generate 70 % of our in- house demand. Which is max permissible limit.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N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have complete </a:t>
            </a:r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rain water harvesting</a:t>
            </a:r>
            <a:r>
              <a:rPr lang="en-I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our </a:t>
            </a:r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premised and uses our rain harvested water</a:t>
            </a:r>
            <a:r>
              <a:rPr lang="en-I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do use recycled Polymers for compounding and have developed reliable sources.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A9B4D0-F243-7705-6BF3-F0BAE1EE0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12" y="2176120"/>
            <a:ext cx="4681880" cy="468188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56646E4-365E-C76E-813F-15D0ADF07D49}"/>
              </a:ext>
            </a:extLst>
          </p:cNvPr>
          <p:cNvSpPr txBox="1">
            <a:spLocks/>
          </p:cNvSpPr>
          <p:nvPr/>
        </p:nvSpPr>
        <p:spPr>
          <a:xfrm>
            <a:off x="558742" y="780266"/>
            <a:ext cx="4406958" cy="1242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d-ID" sz="3600" dirty="0">
              <a:solidFill>
                <a:schemeClr val="bg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7D581D-A10A-611C-64A8-4E767039DD15}"/>
              </a:ext>
            </a:extLst>
          </p:cNvPr>
          <p:cNvSpPr txBox="1">
            <a:spLocks/>
          </p:cNvSpPr>
          <p:nvPr/>
        </p:nvSpPr>
        <p:spPr>
          <a:xfrm>
            <a:off x="947650" y="1070241"/>
            <a:ext cx="5156258" cy="680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622A6E"/>
                </a:solidFill>
                <a:latin typeface="Aller" panose="02000503030000020004" pitchFamily="2" charset="0"/>
              </a:rPr>
              <a:t>Environment Friendly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622A6E"/>
                </a:solidFill>
                <a:latin typeface="Aller" panose="02000503030000020004" pitchFamily="2" charset="0"/>
              </a:rPr>
              <a:t>Approach</a:t>
            </a:r>
          </a:p>
        </p:txBody>
      </p:sp>
      <p:sp>
        <p:nvSpPr>
          <p:cNvPr id="13" name="Rectangle: Rounded Corners 51">
            <a:extLst>
              <a:ext uri="{FF2B5EF4-FFF2-40B4-BE49-F238E27FC236}">
                <a16:creationId xmlns:a16="http://schemas.microsoft.com/office/drawing/2014/main" id="{B41654A9-5820-4CFB-F67D-3EB962AA520B}"/>
              </a:ext>
            </a:extLst>
          </p:cNvPr>
          <p:cNvSpPr/>
          <p:nvPr/>
        </p:nvSpPr>
        <p:spPr>
          <a:xfrm>
            <a:off x="1049622" y="2457703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082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243" y="3242519"/>
            <a:ext cx="11088915" cy="1835235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Clients</a:t>
            </a:r>
            <a:endParaRPr lang="id-ID" sz="4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83411" y="3632698"/>
            <a:ext cx="2629801" cy="280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45010" y="3612882"/>
            <a:ext cx="2912461" cy="310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9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5CF80B-3ECA-0036-5EFE-92170DABD276}"/>
              </a:ext>
            </a:extLst>
          </p:cNvPr>
          <p:cNvSpPr/>
          <p:nvPr/>
        </p:nvSpPr>
        <p:spPr>
          <a:xfrm>
            <a:off x="0" y="2404167"/>
            <a:ext cx="4536522" cy="1672752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Few of Our </a:t>
            </a:r>
          </a:p>
          <a:p>
            <a:pPr algn="ctr"/>
            <a:r>
              <a:rPr lang="en-US" sz="3600" dirty="0"/>
              <a:t>Valued Clients</a:t>
            </a:r>
            <a:endParaRPr lang="id-ID" sz="3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40AD1E-F1DB-8E53-461A-2C5B8320202C}"/>
              </a:ext>
            </a:extLst>
          </p:cNvPr>
          <p:cNvGrpSpPr/>
          <p:nvPr/>
        </p:nvGrpSpPr>
        <p:grpSpPr>
          <a:xfrm>
            <a:off x="1539174" y="395480"/>
            <a:ext cx="9843639" cy="5932550"/>
            <a:chOff x="1539174" y="395480"/>
            <a:chExt cx="9843639" cy="5932550"/>
          </a:xfrm>
        </p:grpSpPr>
        <p:pic>
          <p:nvPicPr>
            <p:cNvPr id="38" name="Picture 37" descr="Haier_logo_logotype_wordmark.png">
              <a:extLst>
                <a:ext uri="{FF2B5EF4-FFF2-40B4-BE49-F238E27FC236}">
                  <a16:creationId xmlns:a16="http://schemas.microsoft.com/office/drawing/2014/main" id="{33C994E1-813F-748B-EF9C-983F55D1F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1167" y="662838"/>
              <a:ext cx="894473" cy="25081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01D8F75C-CDD2-B6D6-459F-A370835A5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3629" y="4642949"/>
              <a:ext cx="1809471" cy="614937"/>
            </a:xfrm>
            <a:prstGeom prst="rect">
              <a:avLst/>
            </a:prstGeom>
          </p:spPr>
        </p:pic>
        <p:pic>
          <p:nvPicPr>
            <p:cNvPr id="31" name="Picture 30" descr="minda3.jpg">
              <a:extLst>
                <a:ext uri="{FF2B5EF4-FFF2-40B4-BE49-F238E27FC236}">
                  <a16:creationId xmlns:a16="http://schemas.microsoft.com/office/drawing/2014/main" id="{BEFDEA94-3E6E-C791-361D-E6321D0A5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0951" y="2811728"/>
              <a:ext cx="1052607" cy="794420"/>
            </a:xfrm>
            <a:prstGeom prst="rect">
              <a:avLst/>
            </a:prstGeom>
          </p:spPr>
        </p:pic>
        <p:pic>
          <p:nvPicPr>
            <p:cNvPr id="32" name="Picture 31" descr="images.png">
              <a:extLst>
                <a:ext uri="{FF2B5EF4-FFF2-40B4-BE49-F238E27FC236}">
                  <a16:creationId xmlns:a16="http://schemas.microsoft.com/office/drawing/2014/main" id="{764743C1-D497-5FD4-3916-A57342C3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224" y="1127968"/>
              <a:ext cx="1101961" cy="734641"/>
            </a:xfrm>
            <a:prstGeom prst="rect">
              <a:avLst/>
            </a:prstGeom>
          </p:spPr>
        </p:pic>
        <p:pic>
          <p:nvPicPr>
            <p:cNvPr id="39" name="Picture 38" descr="automat.jpg">
              <a:extLst>
                <a:ext uri="{FF2B5EF4-FFF2-40B4-BE49-F238E27FC236}">
                  <a16:creationId xmlns:a16="http://schemas.microsoft.com/office/drawing/2014/main" id="{E7D0FF9C-418A-3C41-FF3C-CEA3EB193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1348" y="2788646"/>
              <a:ext cx="871713" cy="840584"/>
            </a:xfrm>
            <a:prstGeom prst="rect">
              <a:avLst/>
            </a:prstGeom>
          </p:spPr>
        </p:pic>
        <p:pic>
          <p:nvPicPr>
            <p:cNvPr id="42" name="Picture 41" descr="kenstar.png">
              <a:extLst>
                <a:ext uri="{FF2B5EF4-FFF2-40B4-BE49-F238E27FC236}">
                  <a16:creationId xmlns:a16="http://schemas.microsoft.com/office/drawing/2014/main" id="{005423E4-8191-C941-8D03-9E2ADEBD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8087" y="2105578"/>
              <a:ext cx="1098939" cy="413934"/>
            </a:xfrm>
            <a:prstGeom prst="rect">
              <a:avLst/>
            </a:prstGeom>
          </p:spPr>
        </p:pic>
        <p:pic>
          <p:nvPicPr>
            <p:cNvPr id="43" name="Picture 42" descr="lg_logo_PNG1.png">
              <a:extLst>
                <a:ext uri="{FF2B5EF4-FFF2-40B4-BE49-F238E27FC236}">
                  <a16:creationId xmlns:a16="http://schemas.microsoft.com/office/drawing/2014/main" id="{F2030D2C-2CCB-A694-4405-2AC6AB6D8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4846" y="1258456"/>
              <a:ext cx="1246831" cy="560761"/>
            </a:xfrm>
            <a:prstGeom prst="rect">
              <a:avLst/>
            </a:prstGeom>
          </p:spPr>
        </p:pic>
        <p:pic>
          <p:nvPicPr>
            <p:cNvPr id="46" name="Picture 45" descr="ikea_logo.jpg">
              <a:extLst>
                <a:ext uri="{FF2B5EF4-FFF2-40B4-BE49-F238E27FC236}">
                  <a16:creationId xmlns:a16="http://schemas.microsoft.com/office/drawing/2014/main" id="{2B4329FD-F540-1191-1CA3-08FB5FF67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6120" y="2153881"/>
              <a:ext cx="1082269" cy="375604"/>
            </a:xfrm>
            <a:prstGeom prst="rect">
              <a:avLst/>
            </a:prstGeom>
          </p:spPr>
        </p:pic>
        <p:pic>
          <p:nvPicPr>
            <p:cNvPr id="50" name="Picture 49" descr="varroc.png">
              <a:extLst>
                <a:ext uri="{FF2B5EF4-FFF2-40B4-BE49-F238E27FC236}">
                  <a16:creationId xmlns:a16="http://schemas.microsoft.com/office/drawing/2014/main" id="{6A30FADA-7C34-E8BD-A2B2-76758BC80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3606" y="3674747"/>
              <a:ext cx="768360" cy="808498"/>
            </a:xfrm>
            <a:prstGeom prst="rect">
              <a:avLst/>
            </a:prstGeom>
          </p:spPr>
        </p:pic>
        <p:pic>
          <p:nvPicPr>
            <p:cNvPr id="53" name="Picture 52" descr="black-decker-logo-png-7.png">
              <a:extLst>
                <a:ext uri="{FF2B5EF4-FFF2-40B4-BE49-F238E27FC236}">
                  <a16:creationId xmlns:a16="http://schemas.microsoft.com/office/drawing/2014/main" id="{0EAAE796-1CE0-FF45-C662-682B612B7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9313" y="2081765"/>
              <a:ext cx="875782" cy="461561"/>
            </a:xfrm>
            <a:prstGeom prst="rect">
              <a:avLst/>
            </a:prstGeom>
          </p:spPr>
        </p:pic>
        <p:pic>
          <p:nvPicPr>
            <p:cNvPr id="57" name="Picture 56" descr="kinetic.jpg">
              <a:extLst>
                <a:ext uri="{FF2B5EF4-FFF2-40B4-BE49-F238E27FC236}">
                  <a16:creationId xmlns:a16="http://schemas.microsoft.com/office/drawing/2014/main" id="{F5A91746-837D-9EA2-CFE7-6A8500C37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2822" y="1236084"/>
              <a:ext cx="809814" cy="605504"/>
            </a:xfrm>
            <a:prstGeom prst="rect">
              <a:avLst/>
            </a:prstGeom>
          </p:spPr>
        </p:pic>
        <p:pic>
          <p:nvPicPr>
            <p:cNvPr id="59" name="Picture 58" descr="premier-seals.jpg">
              <a:extLst>
                <a:ext uri="{FF2B5EF4-FFF2-40B4-BE49-F238E27FC236}">
                  <a16:creationId xmlns:a16="http://schemas.microsoft.com/office/drawing/2014/main" id="{2D5103D2-8F48-783D-F441-54112CB5D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5673" y="3767466"/>
              <a:ext cx="623062" cy="623061"/>
            </a:xfrm>
            <a:prstGeom prst="rect">
              <a:avLst/>
            </a:prstGeom>
          </p:spPr>
        </p:pic>
        <p:pic>
          <p:nvPicPr>
            <p:cNvPr id="60" name="Picture 59" descr="Racold-Logo.jpg">
              <a:extLst>
                <a:ext uri="{FF2B5EF4-FFF2-40B4-BE49-F238E27FC236}">
                  <a16:creationId xmlns:a16="http://schemas.microsoft.com/office/drawing/2014/main" id="{60D8F62F-DE19-0A93-6A9A-C5AC1843C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1224" y="2833912"/>
              <a:ext cx="1553125" cy="750052"/>
            </a:xfrm>
            <a:prstGeom prst="rect">
              <a:avLst/>
            </a:prstGeom>
          </p:spPr>
        </p:pic>
        <p:pic>
          <p:nvPicPr>
            <p:cNvPr id="61" name="Picture 60" descr="kimplas.jpg">
              <a:extLst>
                <a:ext uri="{FF2B5EF4-FFF2-40B4-BE49-F238E27FC236}">
                  <a16:creationId xmlns:a16="http://schemas.microsoft.com/office/drawing/2014/main" id="{8AFA5A80-DFBB-7349-BB06-84801EFE7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0439" y="3722182"/>
              <a:ext cx="713630" cy="713629"/>
            </a:xfrm>
            <a:prstGeom prst="rect">
              <a:avLst/>
            </a:prstGeom>
          </p:spPr>
        </p:pic>
        <p:pic>
          <p:nvPicPr>
            <p:cNvPr id="62" name="Picture 61" descr="mutual.jpg">
              <a:extLst>
                <a:ext uri="{FF2B5EF4-FFF2-40B4-BE49-F238E27FC236}">
                  <a16:creationId xmlns:a16="http://schemas.microsoft.com/office/drawing/2014/main" id="{EA66744A-E81B-CABF-B271-FBB8D9ACD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53" y="4650623"/>
              <a:ext cx="1620007" cy="599589"/>
            </a:xfrm>
            <a:prstGeom prst="rect">
              <a:avLst/>
            </a:prstGeom>
          </p:spPr>
        </p:pic>
        <p:pic>
          <p:nvPicPr>
            <p:cNvPr id="64" name="Picture 63" descr="index.png">
              <a:extLst>
                <a:ext uri="{FF2B5EF4-FFF2-40B4-BE49-F238E27FC236}">
                  <a16:creationId xmlns:a16="http://schemas.microsoft.com/office/drawing/2014/main" id="{29066E3A-15C0-BD98-9AE3-AD5E91AB2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114" y="2931124"/>
              <a:ext cx="988885" cy="555629"/>
            </a:xfrm>
            <a:prstGeom prst="rect">
              <a:avLst/>
            </a:prstGeom>
          </p:spPr>
        </p:pic>
        <p:pic>
          <p:nvPicPr>
            <p:cNvPr id="65" name="Picture 64" descr="blue star.png">
              <a:extLst>
                <a:ext uri="{FF2B5EF4-FFF2-40B4-BE49-F238E27FC236}">
                  <a16:creationId xmlns:a16="http://schemas.microsoft.com/office/drawing/2014/main" id="{DC9DBCEF-E95C-F1A0-9797-1727B72E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6736" y="2153881"/>
              <a:ext cx="1342101" cy="317329"/>
            </a:xfrm>
            <a:prstGeom prst="rect">
              <a:avLst/>
            </a:prstGeom>
          </p:spPr>
        </p:pic>
        <p:pic>
          <p:nvPicPr>
            <p:cNvPr id="66" name="Picture 65" descr="product-500x500.jpeg">
              <a:extLst>
                <a:ext uri="{FF2B5EF4-FFF2-40B4-BE49-F238E27FC236}">
                  <a16:creationId xmlns:a16="http://schemas.microsoft.com/office/drawing/2014/main" id="{A74ED9F1-4C95-E3D8-9A74-807DB66A5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1660" y="4695917"/>
              <a:ext cx="1412253" cy="509000"/>
            </a:xfrm>
            <a:prstGeom prst="rect">
              <a:avLst/>
            </a:prstGeom>
          </p:spPr>
        </p:pic>
        <p:pic>
          <p:nvPicPr>
            <p:cNvPr id="67" name="Picture 66" descr="mccoy.png">
              <a:extLst>
                <a:ext uri="{FF2B5EF4-FFF2-40B4-BE49-F238E27FC236}">
                  <a16:creationId xmlns:a16="http://schemas.microsoft.com/office/drawing/2014/main" id="{BFB0508B-3C77-333D-8CC3-3C9C994A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72666" y="4734965"/>
              <a:ext cx="1149077" cy="43090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BF2150B-717F-FA08-E615-F55C4BEF4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6737" y="5637613"/>
              <a:ext cx="1500934" cy="309698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9C7511B-BBC4-5B3D-2323-DC0EA5F8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2941" y="5591935"/>
              <a:ext cx="828627" cy="40105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CBDFCED-1FB0-042B-A379-474AD634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4767" y="3801398"/>
              <a:ext cx="1425578" cy="55519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F4B83DA-6DF9-D276-E3A2-300EE176A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3398" y="444895"/>
              <a:ext cx="788316" cy="788316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19A1982-B05E-8128-E1EE-6369F6707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0294" y="5385967"/>
              <a:ext cx="1294524" cy="812991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EDB6457-7EFF-E678-2397-B1E46DDFF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0674" y="5322484"/>
              <a:ext cx="1154225" cy="939956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E44D520-1E02-AC22-74B6-E59A05C9D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1696" y="697003"/>
              <a:ext cx="1191117" cy="38476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DA05B4A-A74A-84DD-0E2B-5B52095FD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6074" y="4664552"/>
              <a:ext cx="862361" cy="57173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DC67E1-45B2-FCCF-833C-1CD283119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3041" y="1308056"/>
              <a:ext cx="1211596" cy="46156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D713575-2141-CA86-1C16-9B2320080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4010" y="395480"/>
              <a:ext cx="1336225" cy="514599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0BC8E72-3001-5FF2-383D-B665C0D36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8046" y="5490597"/>
              <a:ext cx="1246831" cy="456714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7E2EFF6-1190-6B39-FD82-AD96BC329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5414" y="649686"/>
              <a:ext cx="1103580" cy="371502"/>
            </a:xfrm>
            <a:prstGeom prst="rect">
              <a:avLst/>
            </a:prstGeom>
          </p:spPr>
        </p:pic>
        <p:pic>
          <p:nvPicPr>
            <p:cNvPr id="55" name="Picture 54" descr="voltas.png">
              <a:extLst>
                <a:ext uri="{FF2B5EF4-FFF2-40B4-BE49-F238E27FC236}">
                  <a16:creationId xmlns:a16="http://schemas.microsoft.com/office/drawing/2014/main" id="{AE7FF2EF-2087-975C-298C-6D9D4F9E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9675" y="1438370"/>
              <a:ext cx="1016712" cy="2009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121375" y="5319801"/>
              <a:ext cx="1582616" cy="10082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63EB0D-0259-B8D4-C59C-A20DE1AD5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9174" y="4827652"/>
              <a:ext cx="1252114" cy="292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8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EDD69C5-2A16-4C13-9340-34049E706CC3}"/>
              </a:ext>
            </a:extLst>
          </p:cNvPr>
          <p:cNvSpPr/>
          <p:nvPr/>
        </p:nvSpPr>
        <p:spPr>
          <a:xfrm>
            <a:off x="0" y="-1038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B99F4-6AF4-4503-9548-28D33980415E}"/>
              </a:ext>
            </a:extLst>
          </p:cNvPr>
          <p:cNvSpPr/>
          <p:nvPr/>
        </p:nvSpPr>
        <p:spPr>
          <a:xfrm>
            <a:off x="92279" y="125835"/>
            <a:ext cx="11987868" cy="6635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12590" y="1661735"/>
            <a:ext cx="6766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98B03"/>
                </a:solidFill>
                <a:latin typeface="Aller" pitchFamily="2" charset="0"/>
              </a:rPr>
              <a:t>SUDARSSHAN</a:t>
            </a:r>
            <a:r>
              <a:rPr lang="en-US" sz="4400" b="1" dirty="0">
                <a:solidFill>
                  <a:srgbClr val="F98B03"/>
                </a:solidFill>
                <a:latin typeface="Aller" pitchFamily="2" charset="0"/>
              </a:rPr>
              <a:t> GROUP</a:t>
            </a:r>
            <a:endParaRPr lang="id-ID" sz="4400" b="1" dirty="0">
              <a:solidFill>
                <a:srgbClr val="F98B03"/>
              </a:solidFill>
              <a:latin typeface="Aller" pitchFamily="2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5938186" y="2447013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3895004" y="2754335"/>
            <a:ext cx="6025986" cy="517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2400" b="1" dirty="0" err="1">
                <a:solidFill>
                  <a:srgbClr val="622A6E"/>
                </a:solidFill>
                <a:latin typeface="Aller" pitchFamily="2" charset="0"/>
                <a:cs typeface="Calibri"/>
              </a:rPr>
              <a:t>Sudarsshan</a:t>
            </a:r>
            <a:r>
              <a:rPr lang="en-US" sz="2400" b="1" dirty="0">
                <a:solidFill>
                  <a:srgbClr val="622A6E"/>
                </a:solidFill>
                <a:latin typeface="Aller" pitchFamily="2" charset="0"/>
                <a:cs typeface="Calibri"/>
              </a:rPr>
              <a:t> </a:t>
            </a:r>
            <a:r>
              <a:rPr lang="en-US" sz="2400" b="1" dirty="0" err="1">
                <a:solidFill>
                  <a:srgbClr val="622A6E"/>
                </a:solidFill>
                <a:latin typeface="Aller" pitchFamily="2" charset="0"/>
                <a:cs typeface="Calibri"/>
              </a:rPr>
              <a:t>Pollyblends</a:t>
            </a:r>
            <a:r>
              <a:rPr lang="en-US" sz="2400" b="1" dirty="0">
                <a:solidFill>
                  <a:srgbClr val="622A6E"/>
                </a:solidFill>
                <a:latin typeface="Aller" pitchFamily="2" charset="0"/>
                <a:cs typeface="Calibri"/>
              </a:rPr>
              <a:t> Pvt. Ltd.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3895004" y="3344930"/>
            <a:ext cx="6025986" cy="4942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2400" b="1" dirty="0" err="1">
                <a:solidFill>
                  <a:srgbClr val="622A6E"/>
                </a:solidFill>
                <a:latin typeface="Aller" pitchFamily="2" charset="0"/>
                <a:cs typeface="Calibri"/>
              </a:rPr>
              <a:t>Sudarsshan</a:t>
            </a:r>
            <a:r>
              <a:rPr lang="en-US" sz="2400" b="1" dirty="0">
                <a:solidFill>
                  <a:srgbClr val="622A6E"/>
                </a:solidFill>
                <a:latin typeface="Aller" pitchFamily="2" charset="0"/>
                <a:cs typeface="Calibri"/>
              </a:rPr>
              <a:t> </a:t>
            </a:r>
            <a:r>
              <a:rPr lang="en-US" sz="2400" b="1" dirty="0" err="1">
                <a:solidFill>
                  <a:srgbClr val="622A6E"/>
                </a:solidFill>
                <a:latin typeface="Aller" pitchFamily="2" charset="0"/>
                <a:cs typeface="Calibri"/>
              </a:rPr>
              <a:t>Pollyalloys</a:t>
            </a:r>
            <a:endParaRPr lang="en-US" sz="2400" b="1" dirty="0">
              <a:solidFill>
                <a:srgbClr val="622A6E"/>
              </a:solidFill>
              <a:latin typeface="Aller" pitchFamily="2" charset="0"/>
              <a:cs typeface="Calibri"/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3895004" y="3947502"/>
            <a:ext cx="6025986" cy="528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2400" b="1" dirty="0" err="1">
                <a:solidFill>
                  <a:srgbClr val="622A6E"/>
                </a:solidFill>
                <a:latin typeface="Aller" pitchFamily="2" charset="0"/>
                <a:cs typeface="Calibri"/>
              </a:rPr>
              <a:t>Sudarshan</a:t>
            </a:r>
            <a:r>
              <a:rPr lang="en-US" sz="2400" b="1" dirty="0">
                <a:solidFill>
                  <a:srgbClr val="622A6E"/>
                </a:solidFill>
                <a:latin typeface="Aller" pitchFamily="2" charset="0"/>
                <a:cs typeface="Calibri"/>
              </a:rPr>
              <a:t> </a:t>
            </a:r>
            <a:r>
              <a:rPr lang="en-US" sz="2400" b="1" dirty="0" err="1">
                <a:solidFill>
                  <a:srgbClr val="622A6E"/>
                </a:solidFill>
                <a:latin typeface="Aller" pitchFamily="2" charset="0"/>
                <a:cs typeface="Calibri"/>
              </a:rPr>
              <a:t>Plasst</a:t>
            </a:r>
            <a:endParaRPr lang="id-ID" sz="2400" dirty="0">
              <a:solidFill>
                <a:srgbClr val="622A6E"/>
              </a:solidFill>
              <a:latin typeface="Aller" pitchFamily="2" charset="0"/>
              <a:cs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79E9ED-97EF-453E-A283-66139B376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921" y="845498"/>
            <a:ext cx="2436158" cy="6713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1C6C3D-7E05-9003-7085-F190A749F82B}"/>
              </a:ext>
            </a:extLst>
          </p:cNvPr>
          <p:cNvGrpSpPr/>
          <p:nvPr/>
        </p:nvGrpSpPr>
        <p:grpSpPr>
          <a:xfrm>
            <a:off x="3715249" y="4787319"/>
            <a:ext cx="3849176" cy="1439192"/>
            <a:chOff x="3715249" y="4787319"/>
            <a:chExt cx="3849176" cy="1439192"/>
          </a:xfrm>
        </p:grpSpPr>
        <p:pic>
          <p:nvPicPr>
            <p:cNvPr id="16" name="Picture 4" descr="C:\Users\marketing\Downloads\New folder\sds\crescendo\iso 9001 2015 logo 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15249" y="4808662"/>
              <a:ext cx="1033500" cy="103350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093478" y="5918734"/>
              <a:ext cx="1200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009242"/>
                  </a:solidFill>
                  <a:latin typeface="Aller" pitchFamily="2" charset="0"/>
                </a:rPr>
                <a:t>IATF  16949</a:t>
              </a:r>
              <a:endParaRPr lang="en-US" sz="1400" b="1" dirty="0">
                <a:solidFill>
                  <a:srgbClr val="009242"/>
                </a:solidFill>
                <a:latin typeface="Aller" pitchFamily="2" charset="0"/>
              </a:endParaRPr>
            </a:p>
          </p:txBody>
        </p:sp>
        <p:pic>
          <p:nvPicPr>
            <p:cNvPr id="18" name="Picture 17" descr="IATF-Logo-500x433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2780" y="4787319"/>
              <a:ext cx="1242707" cy="107618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8228" y="4854209"/>
              <a:ext cx="986197" cy="987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map-limbe-jalgaon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0395" y="5014796"/>
            <a:ext cx="255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Contact Us</a:t>
            </a:r>
            <a:endParaRPr lang="id-ID" sz="36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71581" y="5754958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ller" panose="02000503030000020004" pitchFamily="2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 flipH="1">
            <a:off x="1248099" y="1808634"/>
            <a:ext cx="468038" cy="468034"/>
            <a:chOff x="575470" y="3310733"/>
            <a:chExt cx="236536" cy="236534"/>
          </a:xfrm>
        </p:grpSpPr>
        <p:sp>
          <p:nvSpPr>
            <p:cNvPr id="12" name="Freeform 6"/>
            <p:cNvSpPr>
              <a:spLocks noChangeArrowheads="1"/>
            </p:cNvSpPr>
            <p:nvPr/>
          </p:nvSpPr>
          <p:spPr bwMode="auto">
            <a:xfrm>
              <a:off x="670542" y="3388852"/>
              <a:ext cx="46393" cy="80295"/>
            </a:xfrm>
            <a:custGeom>
              <a:avLst/>
              <a:gdLst>
                <a:gd name="T0" fmla="*/ 27790747 w 228"/>
                <a:gd name="T1" fmla="*/ 6378503 h 396"/>
                <a:gd name="T2" fmla="*/ 27790747 w 228"/>
                <a:gd name="T3" fmla="*/ 6378503 h 396"/>
                <a:gd name="T4" fmla="*/ 8389687 w 228"/>
                <a:gd name="T5" fmla="*/ 25644259 h 396"/>
                <a:gd name="T6" fmla="*/ 28839639 w 228"/>
                <a:gd name="T7" fmla="*/ 45951270 h 396"/>
                <a:gd name="T8" fmla="*/ 28839639 w 228"/>
                <a:gd name="T9" fmla="*/ 45951270 h 396"/>
                <a:gd name="T10" fmla="*/ 29757103 w 228"/>
                <a:gd name="T11" fmla="*/ 47773648 h 396"/>
                <a:gd name="T12" fmla="*/ 25955458 w 228"/>
                <a:gd name="T13" fmla="*/ 51418403 h 396"/>
                <a:gd name="T14" fmla="*/ 23202705 w 228"/>
                <a:gd name="T15" fmla="*/ 50507395 h 396"/>
                <a:gd name="T16" fmla="*/ 23202705 w 228"/>
                <a:gd name="T17" fmla="*/ 50507395 h 396"/>
                <a:gd name="T18" fmla="*/ 917464 w 228"/>
                <a:gd name="T19" fmla="*/ 28507892 h 396"/>
                <a:gd name="T20" fmla="*/ 917464 w 228"/>
                <a:gd name="T21" fmla="*/ 28507892 h 396"/>
                <a:gd name="T22" fmla="*/ 0 w 228"/>
                <a:gd name="T23" fmla="*/ 25644259 h 396"/>
                <a:gd name="T24" fmla="*/ 0 w 228"/>
                <a:gd name="T25" fmla="*/ 25644259 h 396"/>
                <a:gd name="T26" fmla="*/ 0 w 228"/>
                <a:gd name="T27" fmla="*/ 25644259 h 396"/>
                <a:gd name="T28" fmla="*/ 917464 w 228"/>
                <a:gd name="T29" fmla="*/ 22910511 h 396"/>
                <a:gd name="T30" fmla="*/ 917464 w 228"/>
                <a:gd name="T31" fmla="*/ 22910511 h 396"/>
                <a:gd name="T32" fmla="*/ 23202705 w 228"/>
                <a:gd name="T33" fmla="*/ 911369 h 396"/>
                <a:gd name="T34" fmla="*/ 23202705 w 228"/>
                <a:gd name="T35" fmla="*/ 911369 h 396"/>
                <a:gd name="T36" fmla="*/ 25955458 w 228"/>
                <a:gd name="T37" fmla="*/ 0 h 396"/>
                <a:gd name="T38" fmla="*/ 29757103 w 228"/>
                <a:gd name="T39" fmla="*/ 3644756 h 396"/>
                <a:gd name="T40" fmla="*/ 27790747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212" y="49"/>
                  </a:moveTo>
                  <a:lnTo>
                    <a:pt x="212" y="49"/>
                  </a:lnTo>
                  <a:cubicBezTo>
                    <a:pt x="64" y="197"/>
                    <a:pt x="64" y="197"/>
                    <a:pt x="64" y="197"/>
                  </a:cubicBezTo>
                  <a:cubicBezTo>
                    <a:pt x="220" y="353"/>
                    <a:pt x="220" y="353"/>
                    <a:pt x="220" y="353"/>
                  </a:cubicBezTo>
                  <a:cubicBezTo>
                    <a:pt x="220" y="353"/>
                    <a:pt x="227" y="360"/>
                    <a:pt x="227" y="367"/>
                  </a:cubicBezTo>
                  <a:cubicBezTo>
                    <a:pt x="227" y="388"/>
                    <a:pt x="212" y="395"/>
                    <a:pt x="198" y="395"/>
                  </a:cubicBezTo>
                  <a:cubicBezTo>
                    <a:pt x="191" y="395"/>
                    <a:pt x="184" y="395"/>
                    <a:pt x="177" y="388"/>
                  </a:cubicBezTo>
                  <a:cubicBezTo>
                    <a:pt x="7" y="219"/>
                    <a:pt x="7" y="219"/>
                    <a:pt x="7" y="219"/>
                  </a:cubicBezTo>
                  <a:cubicBezTo>
                    <a:pt x="0" y="212"/>
                    <a:pt x="0" y="205"/>
                    <a:pt x="0" y="197"/>
                  </a:cubicBezTo>
                  <a:cubicBezTo>
                    <a:pt x="0" y="190"/>
                    <a:pt x="0" y="183"/>
                    <a:pt x="7" y="176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84" y="7"/>
                    <a:pt x="191" y="0"/>
                    <a:pt x="198" y="0"/>
                  </a:cubicBezTo>
                  <a:cubicBezTo>
                    <a:pt x="212" y="0"/>
                    <a:pt x="227" y="14"/>
                    <a:pt x="227" y="28"/>
                  </a:cubicBezTo>
                  <a:cubicBezTo>
                    <a:pt x="227" y="42"/>
                    <a:pt x="220" y="49"/>
                    <a:pt x="212" y="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75470" y="3310733"/>
              <a:ext cx="236536" cy="236534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4675474" y="1836196"/>
            <a:ext cx="958327" cy="2532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Google Map</a:t>
            </a:r>
            <a:endParaRPr lang="id-ID" sz="800" dirty="0">
              <a:solidFill>
                <a:schemeClr val="bg1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9523396" y="5098315"/>
            <a:ext cx="324369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+91 8669940149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+91 8669940123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3335294" y="4703549"/>
            <a:ext cx="2836906" cy="158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Corporate Office:</a:t>
            </a:r>
          </a:p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Sudarsshan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Pollyblends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Pvt. Ltd.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Gut No. 295, Turkabad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Kharadi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Taluka Gangapur, Nagar Road,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Aurangabad (Maharashtra) 431133, INDIA.</a:t>
            </a:r>
          </a:p>
        </p:txBody>
      </p:sp>
      <p:pic>
        <p:nvPicPr>
          <p:cNvPr id="1026" name="Picture 2" descr="D:\sudarsshan\work-18\ppt-presentation\imgs\256-256-a5485b563efc4511e0cd8bd04ad0fe9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394" y="1441622"/>
            <a:ext cx="667264" cy="667264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 flipH="1">
            <a:off x="9518721" y="5879578"/>
            <a:ext cx="26235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sales@sudarsshanpolly.com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6340349" y="5005271"/>
            <a:ext cx="2329853" cy="940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Sudarsshan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Pollyalloys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Sector K, Plot no. 25,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Waluj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MIDC,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Aurangabad - 431136 (MS), INDIA.</a:t>
            </a:r>
          </a:p>
        </p:txBody>
      </p:sp>
      <p:pic>
        <p:nvPicPr>
          <p:cNvPr id="21" name="Picture 20" descr="cell-ic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8683" y="5251968"/>
            <a:ext cx="225552" cy="225552"/>
          </a:xfrm>
          <a:prstGeom prst="rect">
            <a:avLst/>
          </a:prstGeom>
        </p:spPr>
      </p:pic>
      <p:pic>
        <p:nvPicPr>
          <p:cNvPr id="22" name="Picture 21" descr="mail-ic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302" y="5985662"/>
            <a:ext cx="210312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3"/>
          <p:cNvGrpSpPr/>
          <p:nvPr/>
        </p:nvGrpSpPr>
        <p:grpSpPr>
          <a:xfrm>
            <a:off x="1224760" y="1746250"/>
            <a:ext cx="9742480" cy="3365500"/>
            <a:chOff x="1224760" y="1746250"/>
            <a:chExt cx="9742480" cy="3365500"/>
          </a:xfrm>
        </p:grpSpPr>
        <p:sp>
          <p:nvSpPr>
            <p:cNvPr id="4" name="TextBox 3"/>
            <p:cNvSpPr txBox="1"/>
            <p:nvPr/>
          </p:nvSpPr>
          <p:spPr>
            <a:xfrm>
              <a:off x="2637422" y="2344088"/>
              <a:ext cx="6615914" cy="2169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0" b="1" dirty="0">
                  <a:solidFill>
                    <a:schemeClr val="bg1"/>
                  </a:solidFill>
                  <a:latin typeface="Aller" panose="02000503030000020004" pitchFamily="2" charset="0"/>
                </a:rPr>
                <a:t>THANKS</a:t>
              </a:r>
              <a:endParaRPr lang="id-ID" sz="13500" b="1" dirty="0">
                <a:solidFill>
                  <a:schemeClr val="bg1"/>
                </a:solidFill>
                <a:latin typeface="Aller" panose="02000503030000020004" pitchFamily="2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>
            <a:xfrm>
              <a:off x="1224760" y="1746250"/>
              <a:ext cx="9742480" cy="3365500"/>
              <a:chOff x="1325570" y="1746250"/>
              <a:chExt cx="9742480" cy="3365500"/>
            </a:xfrm>
            <a:solidFill>
              <a:schemeClr val="bg1">
                <a:lumMod val="85000"/>
                <a:alpha val="20000"/>
              </a:schemeClr>
            </a:solidFill>
          </p:grpSpPr>
          <p:sp>
            <p:nvSpPr>
              <p:cNvPr id="6" name="Half Frame 5"/>
              <p:cNvSpPr/>
              <p:nvPr/>
            </p:nvSpPr>
            <p:spPr>
              <a:xfrm>
                <a:off x="1325570" y="1746250"/>
                <a:ext cx="903280" cy="903280"/>
              </a:xfrm>
              <a:prstGeom prst="halfFrame">
                <a:avLst>
                  <a:gd name="adj1" fmla="val 20431"/>
                  <a:gd name="adj2" fmla="val 21661"/>
                </a:avLst>
              </a:prstGeom>
              <a:solidFill>
                <a:schemeClr val="bg1">
                  <a:alpha val="3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>
                      <a:lumMod val="85000"/>
                      <a:alpha val="5000"/>
                    </a:schemeClr>
                  </a:solidFill>
                </a:endParaRPr>
              </a:p>
            </p:txBody>
          </p:sp>
          <p:sp>
            <p:nvSpPr>
              <p:cNvPr id="7" name="Half Frame 6"/>
              <p:cNvSpPr/>
              <p:nvPr/>
            </p:nvSpPr>
            <p:spPr>
              <a:xfrm flipH="1" flipV="1">
                <a:off x="10164770" y="4208470"/>
                <a:ext cx="903280" cy="903280"/>
              </a:xfrm>
              <a:prstGeom prst="halfFrame">
                <a:avLst>
                  <a:gd name="adj1" fmla="val 20431"/>
                  <a:gd name="adj2" fmla="val 21661"/>
                </a:avLst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>
                      <a:lumMod val="85000"/>
                      <a:alpha val="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45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9203266" y="1132316"/>
            <a:ext cx="280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Growth Path</a:t>
            </a:r>
            <a:endParaRPr lang="id-ID" sz="32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11263203" y="3436003"/>
            <a:ext cx="315628" cy="45719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5" name="Freeform: Shape 20"/>
          <p:cNvSpPr/>
          <p:nvPr/>
        </p:nvSpPr>
        <p:spPr>
          <a:xfrm>
            <a:off x="9431867" y="1733006"/>
            <a:ext cx="2760133" cy="2333897"/>
          </a:xfrm>
          <a:custGeom>
            <a:avLst/>
            <a:gdLst>
              <a:gd name="connsiteX0" fmla="*/ 1 w 4552950"/>
              <a:gd name="connsiteY0" fmla="*/ 499851 h 5675086"/>
              <a:gd name="connsiteX1" fmla="*/ 1 w 4552950"/>
              <a:gd name="connsiteY1" fmla="*/ 811011 h 5675086"/>
              <a:gd name="connsiteX2" fmla="*/ 183812 w 4552950"/>
              <a:gd name="connsiteY2" fmla="*/ 655431 h 5675086"/>
              <a:gd name="connsiteX3" fmla="*/ 0 w 4552950"/>
              <a:gd name="connsiteY3" fmla="*/ 0 h 5675086"/>
              <a:gd name="connsiteX4" fmla="*/ 4552950 w 4552950"/>
              <a:gd name="connsiteY4" fmla="*/ 0 h 5675086"/>
              <a:gd name="connsiteX5" fmla="*/ 4552950 w 4552950"/>
              <a:gd name="connsiteY5" fmla="*/ 5675086 h 5675086"/>
              <a:gd name="connsiteX6" fmla="*/ 0 w 4552950"/>
              <a:gd name="connsiteY6" fmla="*/ 5675086 h 567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950" h="5675086">
                <a:moveTo>
                  <a:pt x="1" y="499851"/>
                </a:moveTo>
                <a:lnTo>
                  <a:pt x="1" y="811011"/>
                </a:lnTo>
                <a:lnTo>
                  <a:pt x="183812" y="655431"/>
                </a:lnTo>
                <a:close/>
                <a:moveTo>
                  <a:pt x="0" y="0"/>
                </a:moveTo>
                <a:lnTo>
                  <a:pt x="4552950" y="0"/>
                </a:lnTo>
                <a:lnTo>
                  <a:pt x="4552950" y="5675086"/>
                </a:lnTo>
                <a:lnTo>
                  <a:pt x="0" y="5675086"/>
                </a:lnTo>
                <a:close/>
              </a:path>
            </a:pathLst>
          </a:cu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58630" y="5042903"/>
            <a:ext cx="10683340" cy="1258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4"/>
          <p:cNvSpPr txBox="1">
            <a:spLocks/>
          </p:cNvSpPr>
          <p:nvPr/>
        </p:nvSpPr>
        <p:spPr>
          <a:xfrm>
            <a:off x="9709816" y="1961042"/>
            <a:ext cx="2297167" cy="1713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400" b="1" dirty="0" err="1">
                <a:solidFill>
                  <a:schemeClr val="bg1"/>
                </a:solidFill>
                <a:cs typeface="Calibri"/>
              </a:rPr>
              <a:t>Sudarsshan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Calibri"/>
              </a:rPr>
              <a:t>has always been growth aspirant and has  achieved consistent growth since the inception . 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cs typeface="Calibri"/>
              </a:rPr>
              <a:t>And now  we are ready for an exponential growth.</a:t>
            </a:r>
            <a:endParaRPr lang="id-ID" sz="14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A97EC6-29D3-06E5-E832-7FD56AB279FB}"/>
              </a:ext>
            </a:extLst>
          </p:cNvPr>
          <p:cNvGrpSpPr/>
          <p:nvPr/>
        </p:nvGrpSpPr>
        <p:grpSpPr>
          <a:xfrm>
            <a:off x="9697912" y="4428267"/>
            <a:ext cx="1814802" cy="1491994"/>
            <a:chOff x="9697912" y="4428267"/>
            <a:chExt cx="1814802" cy="1491994"/>
          </a:xfrm>
        </p:grpSpPr>
        <p:sp>
          <p:nvSpPr>
            <p:cNvPr id="25" name="TextBox 24"/>
            <p:cNvSpPr txBox="1"/>
            <p:nvPr/>
          </p:nvSpPr>
          <p:spPr>
            <a:xfrm>
              <a:off x="9797125" y="5181597"/>
              <a:ext cx="17155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Projected capacity of </a:t>
              </a:r>
            </a:p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48 KTA </a:t>
              </a:r>
            </a:p>
            <a:p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6200000">
              <a:off x="10242336" y="4988377"/>
              <a:ext cx="118110" cy="118110"/>
            </a:xfrm>
            <a:prstGeom prst="ellipse">
              <a:avLst/>
            </a:prstGeom>
            <a:gradFill>
              <a:gsLst>
                <a:gs pos="0">
                  <a:srgbClr val="2CC0BE"/>
                </a:gs>
                <a:gs pos="100000">
                  <a:srgbClr val="05A4EB"/>
                </a:gs>
              </a:gsLst>
              <a:lin ang="0" scaled="0"/>
            </a:gradFill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697912" y="4428267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itchFamily="2" charset="0"/>
                </a:rPr>
                <a:t>2025</a:t>
              </a:r>
              <a:endParaRPr lang="id-ID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F244FF2-828A-49FA-BF3A-F3AC9BDE9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12" y="353608"/>
            <a:ext cx="2262359" cy="6234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1AF1D-DB6A-121C-89E4-B3DC753AA8FE}"/>
              </a:ext>
            </a:extLst>
          </p:cNvPr>
          <p:cNvGrpSpPr/>
          <p:nvPr/>
        </p:nvGrpSpPr>
        <p:grpSpPr>
          <a:xfrm>
            <a:off x="958630" y="3757353"/>
            <a:ext cx="1392088" cy="1913629"/>
            <a:chOff x="958630" y="3757353"/>
            <a:chExt cx="1392088" cy="1913629"/>
          </a:xfrm>
        </p:grpSpPr>
        <p:sp>
          <p:nvSpPr>
            <p:cNvPr id="7" name="TextBox 6"/>
            <p:cNvSpPr txBox="1"/>
            <p:nvPr/>
          </p:nvSpPr>
          <p:spPr>
            <a:xfrm>
              <a:off x="1071712" y="4436532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1990</a:t>
              </a:r>
              <a:endParaRPr lang="id-ID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58630" y="5209317"/>
              <a:ext cx="13920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Inception of</a:t>
              </a:r>
            </a:p>
            <a:p>
              <a:r>
                <a:rPr 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Sudarshan</a:t>
              </a: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Plasst</a:t>
              </a:r>
              <a:endParaRPr lang="id-ID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 rot="16200000">
              <a:off x="1471821" y="4988377"/>
              <a:ext cx="118110" cy="118110"/>
            </a:xfrm>
            <a:prstGeom prst="ellipse">
              <a:avLst/>
            </a:prstGeom>
            <a:gradFill>
              <a:gsLst>
                <a:gs pos="0">
                  <a:srgbClr val="2CC0BE"/>
                </a:gs>
                <a:gs pos="100000">
                  <a:srgbClr val="05A4EB"/>
                </a:gs>
              </a:gsLst>
              <a:lin ang="0" scaled="0"/>
            </a:gradFill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63DADC-40AE-4E01-839C-D318A7557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7393" y="3757353"/>
              <a:ext cx="386966" cy="45638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F5C923-255B-DF08-5829-CC6C1C855FA4}"/>
              </a:ext>
            </a:extLst>
          </p:cNvPr>
          <p:cNvGrpSpPr/>
          <p:nvPr/>
        </p:nvGrpSpPr>
        <p:grpSpPr>
          <a:xfrm>
            <a:off x="2452646" y="3675017"/>
            <a:ext cx="1606267" cy="2651805"/>
            <a:chOff x="2452646" y="3675017"/>
            <a:chExt cx="1606267" cy="2651805"/>
          </a:xfrm>
        </p:grpSpPr>
        <p:sp>
          <p:nvSpPr>
            <p:cNvPr id="12" name="TextBox 11"/>
            <p:cNvSpPr txBox="1"/>
            <p:nvPr/>
          </p:nvSpPr>
          <p:spPr>
            <a:xfrm>
              <a:off x="2855671" y="4436532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1997</a:t>
              </a:r>
              <a:endParaRPr lang="id-ID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52646" y="5218826"/>
              <a:ext cx="160626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Sudarsshan </a:t>
              </a:r>
              <a:r>
                <a:rPr 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Masterbatches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Installed capacity of </a:t>
              </a:r>
            </a:p>
            <a:p>
              <a:r>
                <a:rPr lang="en-US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1.2 KTA</a:t>
              </a:r>
              <a:endParaRPr lang="id-ID" b="1" dirty="0">
                <a:solidFill>
                  <a:srgbClr val="B51179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rot="16200000">
              <a:off x="3225138" y="5008669"/>
              <a:ext cx="118110" cy="118110"/>
            </a:xfrm>
            <a:prstGeom prst="ellipse">
              <a:avLst/>
            </a:prstGeom>
            <a:gradFill>
              <a:gsLst>
                <a:gs pos="0">
                  <a:srgbClr val="2CC0BE"/>
                </a:gs>
                <a:gs pos="100000">
                  <a:srgbClr val="05A4EB"/>
                </a:gs>
              </a:gsLst>
              <a:lin ang="0" scaled="0"/>
            </a:gradFill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B01DC3-2C9C-4E25-8CEC-DC008D7EB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9687" y="3675017"/>
              <a:ext cx="490901" cy="53872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E97C4-8607-2000-A291-386F07174B9C}"/>
              </a:ext>
            </a:extLst>
          </p:cNvPr>
          <p:cNvGrpSpPr/>
          <p:nvPr/>
        </p:nvGrpSpPr>
        <p:grpSpPr>
          <a:xfrm>
            <a:off x="6136921" y="2797464"/>
            <a:ext cx="1804780" cy="3566725"/>
            <a:chOff x="6136921" y="2797464"/>
            <a:chExt cx="1804780" cy="3566725"/>
          </a:xfrm>
        </p:grpSpPr>
        <p:sp>
          <p:nvSpPr>
            <p:cNvPr id="20" name="TextBox 19"/>
            <p:cNvSpPr txBox="1"/>
            <p:nvPr/>
          </p:nvSpPr>
          <p:spPr>
            <a:xfrm>
              <a:off x="6413676" y="4385328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itchFamily="2" charset="0"/>
                </a:rPr>
                <a:t>2017</a:t>
              </a:r>
              <a:endParaRPr lang="id-ID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36921" y="5071527"/>
              <a:ext cx="180478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Sudarsshan Group</a:t>
              </a:r>
            </a:p>
            <a:p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Installed capacity of </a:t>
              </a:r>
            </a:p>
            <a:p>
              <a:r>
                <a:rPr lang="en-US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10 KTA </a:t>
              </a:r>
            </a:p>
          </p:txBody>
        </p:sp>
        <p:sp>
          <p:nvSpPr>
            <p:cNvPr id="41" name="Oval 40"/>
            <p:cNvSpPr/>
            <p:nvPr/>
          </p:nvSpPr>
          <p:spPr>
            <a:xfrm rot="16200000">
              <a:off x="6785009" y="4979911"/>
              <a:ext cx="118110" cy="118110"/>
            </a:xfrm>
            <a:prstGeom prst="ellipse">
              <a:avLst/>
            </a:prstGeom>
            <a:gradFill>
              <a:gsLst>
                <a:gs pos="0">
                  <a:srgbClr val="2CC0BE"/>
                </a:gs>
                <a:gs pos="100000">
                  <a:srgbClr val="05A4EB"/>
                </a:gs>
              </a:gsLst>
              <a:lin ang="0" scaled="0"/>
            </a:gradFill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050959-0807-4511-980F-FBC0C84A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6382" y="2797464"/>
              <a:ext cx="995923" cy="137614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2C53E3-5E3F-41FA-EF3A-1EA98B7FA70C}"/>
              </a:ext>
            </a:extLst>
          </p:cNvPr>
          <p:cNvGrpSpPr/>
          <p:nvPr/>
        </p:nvGrpSpPr>
        <p:grpSpPr>
          <a:xfrm>
            <a:off x="4456552" y="3294798"/>
            <a:ext cx="1701912" cy="3035601"/>
            <a:chOff x="4456552" y="3294798"/>
            <a:chExt cx="1701912" cy="30356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41825D6-0BF6-C8A3-200E-BFFB989AB136}"/>
                </a:ext>
              </a:extLst>
            </p:cNvPr>
            <p:cNvGrpSpPr/>
            <p:nvPr/>
          </p:nvGrpSpPr>
          <p:grpSpPr>
            <a:xfrm>
              <a:off x="4629717" y="3294798"/>
              <a:ext cx="800219" cy="1835784"/>
              <a:chOff x="4629717" y="3294798"/>
              <a:chExt cx="800219" cy="183578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629717" y="4429868"/>
                <a:ext cx="8002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ler" pitchFamily="2" charset="0"/>
                  </a:rPr>
                  <a:t>2007</a:t>
                </a:r>
                <a:endParaRPr lang="id-ID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 rot="16200000">
                <a:off x="5027960" y="5012472"/>
                <a:ext cx="118110" cy="118110"/>
              </a:xfrm>
              <a:prstGeom prst="ellipse">
                <a:avLst/>
              </a:prstGeom>
              <a:gradFill>
                <a:gsLst>
                  <a:gs pos="0">
                    <a:srgbClr val="2CC0BE"/>
                  </a:gs>
                  <a:gs pos="100000">
                    <a:srgbClr val="05A4EB"/>
                  </a:gs>
                </a:gsLst>
                <a:lin ang="0" scaled="0"/>
              </a:gradFill>
              <a:ln w="349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4620A7E-3B8D-47C5-A598-F7C154692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0298" y="3294798"/>
                <a:ext cx="681825" cy="925109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4456552" y="5222403"/>
              <a:ext cx="170191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Sudarsshan </a:t>
              </a:r>
              <a:r>
                <a:rPr 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Pollyalloys</a:t>
              </a: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 Pvt. Ltd</a:t>
              </a:r>
            </a:p>
            <a:p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Installed capacity of </a:t>
              </a:r>
            </a:p>
            <a:p>
              <a:r>
                <a:rPr lang="en-US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6 KTA</a:t>
              </a:r>
              <a:endParaRPr lang="id-ID" b="1" dirty="0">
                <a:solidFill>
                  <a:srgbClr val="B51179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AF620E-FDDA-288C-C454-6DEF520CFA22}"/>
              </a:ext>
            </a:extLst>
          </p:cNvPr>
          <p:cNvGrpSpPr/>
          <p:nvPr/>
        </p:nvGrpSpPr>
        <p:grpSpPr>
          <a:xfrm>
            <a:off x="7807709" y="2058144"/>
            <a:ext cx="1816955" cy="4306045"/>
            <a:chOff x="7807709" y="2058144"/>
            <a:chExt cx="1816955" cy="4306045"/>
          </a:xfrm>
        </p:grpSpPr>
        <p:sp>
          <p:nvSpPr>
            <p:cNvPr id="18" name="Rectangle 17"/>
            <p:cNvSpPr/>
            <p:nvPr/>
          </p:nvSpPr>
          <p:spPr>
            <a:xfrm>
              <a:off x="7922752" y="5071527"/>
              <a:ext cx="1701912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Sudarsshan Group</a:t>
              </a:r>
            </a:p>
            <a:p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endParaRPr lang="en-US" sz="1200" b="1" dirty="0">
                <a:solidFill>
                  <a:srgbClr val="B51179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Installed capacity of </a:t>
              </a:r>
            </a:p>
            <a:p>
              <a:r>
                <a:rPr lang="en-US" b="1" dirty="0">
                  <a:solidFill>
                    <a:srgbClr val="B51179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24 KTA</a:t>
              </a:r>
              <a:endParaRPr lang="id-ID" b="1" dirty="0">
                <a:solidFill>
                  <a:srgbClr val="B51179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D050959-0807-4511-980F-FBC0C84A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7709" y="2058144"/>
              <a:ext cx="1560244" cy="213918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187722" y="4398059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 pitchFamily="2" charset="0"/>
                </a:rPr>
                <a:t>2021</a:t>
              </a:r>
              <a:endParaRPr lang="id-ID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 rot="16200000">
              <a:off x="8587831" y="4998905"/>
              <a:ext cx="118110" cy="118110"/>
            </a:xfrm>
            <a:prstGeom prst="ellipse">
              <a:avLst/>
            </a:prstGeom>
            <a:gradFill>
              <a:gsLst>
                <a:gs pos="0">
                  <a:srgbClr val="2CC0BE"/>
                </a:gs>
                <a:gs pos="100000">
                  <a:srgbClr val="05A4EB"/>
                </a:gs>
              </a:gsLst>
              <a:lin ang="0" scaled="0"/>
            </a:gradFill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7469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C59F74-508D-164C-6A39-EE3402697A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1F2869-DBE8-41A7-066E-8C9AF2BCCB67}"/>
              </a:ext>
            </a:extLst>
          </p:cNvPr>
          <p:cNvGrpSpPr/>
          <p:nvPr/>
        </p:nvGrpSpPr>
        <p:grpSpPr>
          <a:xfrm>
            <a:off x="1403288" y="3588268"/>
            <a:ext cx="9322165" cy="25400"/>
            <a:chOff x="1403288" y="3173488"/>
            <a:chExt cx="9322165" cy="254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B4BDC8-8E78-7494-CC90-85F9B322B623}"/>
                </a:ext>
              </a:extLst>
            </p:cNvPr>
            <p:cNvCxnSpPr/>
            <p:nvPr/>
          </p:nvCxnSpPr>
          <p:spPr>
            <a:xfrm>
              <a:off x="1403288" y="3180211"/>
              <a:ext cx="1749405" cy="1867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E18044-6261-E109-C96A-84D3A05356D0}"/>
                </a:ext>
              </a:extLst>
            </p:cNvPr>
            <p:cNvCxnSpPr/>
            <p:nvPr/>
          </p:nvCxnSpPr>
          <p:spPr>
            <a:xfrm>
              <a:off x="9039309" y="3173488"/>
              <a:ext cx="1686144" cy="1800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FE6666-8AF7-15CA-2F6A-897FAB7B779D}"/>
              </a:ext>
            </a:extLst>
          </p:cNvPr>
          <p:cNvSpPr txBox="1"/>
          <p:nvPr/>
        </p:nvSpPr>
        <p:spPr>
          <a:xfrm>
            <a:off x="3042558" y="3105836"/>
            <a:ext cx="6106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Certifications</a:t>
            </a:r>
            <a:endParaRPr lang="id-ID" sz="6000" b="1" dirty="0">
              <a:solidFill>
                <a:schemeClr val="bg1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3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0C029F-01CB-5205-DE0B-4EA5FAC71972}"/>
              </a:ext>
            </a:extLst>
          </p:cNvPr>
          <p:cNvSpPr/>
          <p:nvPr/>
        </p:nvSpPr>
        <p:spPr>
          <a:xfrm>
            <a:off x="-1062242" y="4249543"/>
            <a:ext cx="4322776" cy="1834016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DB10C-E281-703D-FFAB-35C4BE9B7701}"/>
              </a:ext>
            </a:extLst>
          </p:cNvPr>
          <p:cNvSpPr txBox="1"/>
          <p:nvPr/>
        </p:nvSpPr>
        <p:spPr>
          <a:xfrm>
            <a:off x="477034" y="4633532"/>
            <a:ext cx="1253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ISO </a:t>
            </a:r>
          </a:p>
          <a:p>
            <a:r>
              <a:rPr lang="en-US" sz="28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&amp; IATF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4400288F-5D87-621E-A2E6-F8A1CD1732FF}"/>
              </a:ext>
            </a:extLst>
          </p:cNvPr>
          <p:cNvSpPr/>
          <p:nvPr/>
        </p:nvSpPr>
        <p:spPr>
          <a:xfrm>
            <a:off x="638738" y="5675341"/>
            <a:ext cx="315628" cy="45719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CF6B24B-9D1E-5A9C-7B22-E52D5AB4009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5944" y="1045028"/>
            <a:ext cx="3536301" cy="5038531"/>
          </a:xfrm>
          <a:prstGeom prst="roundRect">
            <a:avLst>
              <a:gd name="adj" fmla="val 0"/>
            </a:avLst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9FB14F2-202F-C421-AD03-CBE5DEFD54B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2989" y="1045028"/>
            <a:ext cx="3536301" cy="5038531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6033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144BDD4-BB16-0518-D681-C1E6C03D21B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2989" y="1270940"/>
            <a:ext cx="3536301" cy="5038531"/>
          </a:xfrm>
          <a:prstGeom prst="roundRect">
            <a:avLst>
              <a:gd name="adj" fmla="val 0"/>
            </a:avLst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72A560-432D-00C9-0879-EBFD05796EC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5944" y="1270940"/>
            <a:ext cx="3536301" cy="5038531"/>
          </a:xfrm>
          <a:prstGeom prst="roundRect">
            <a:avLst>
              <a:gd name="adj" fmla="val 0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C2B4AE-54B4-9F2C-6CB4-F66E0B350147}"/>
              </a:ext>
            </a:extLst>
          </p:cNvPr>
          <p:cNvSpPr/>
          <p:nvPr/>
        </p:nvSpPr>
        <p:spPr>
          <a:xfrm>
            <a:off x="-1062242" y="4249543"/>
            <a:ext cx="4322776" cy="1834016"/>
          </a:xfrm>
          <a:prstGeom prst="rect">
            <a:avLst/>
          </a:prstGeom>
          <a:gradFill flip="none" rotWithShape="1">
            <a:gsLst>
              <a:gs pos="72000">
                <a:srgbClr val="E12623">
                  <a:lumMod val="91000"/>
                  <a:lumOff val="9000"/>
                </a:srgbClr>
              </a:gs>
              <a:gs pos="18000">
                <a:srgbClr val="FA8F02">
                  <a:lumMod val="85000"/>
                  <a:lumOff val="15000"/>
                </a:srgbClr>
              </a:gs>
              <a:gs pos="100000">
                <a:srgbClr val="901C74">
                  <a:lumMod val="92000"/>
                  <a:lumOff val="8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56724-4D10-E50C-FE10-2BBBC4ADF6D4}"/>
              </a:ext>
            </a:extLst>
          </p:cNvPr>
          <p:cNvSpPr txBox="1"/>
          <p:nvPr/>
        </p:nvSpPr>
        <p:spPr>
          <a:xfrm>
            <a:off x="477034" y="4633532"/>
            <a:ext cx="601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UL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C03C92-B6D2-5EB4-3321-6DFCEC77F92B}"/>
              </a:ext>
            </a:extLst>
          </p:cNvPr>
          <p:cNvSpPr/>
          <p:nvPr/>
        </p:nvSpPr>
        <p:spPr>
          <a:xfrm>
            <a:off x="638738" y="5675341"/>
            <a:ext cx="315628" cy="45719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IMG_2200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-1200" y="-762750"/>
            <a:ext cx="12193200" cy="7620750"/>
          </a:xfrm>
        </p:spPr>
      </p:pic>
      <p:sp>
        <p:nvSpPr>
          <p:cNvPr id="5" name="Rectangle 4"/>
          <p:cNvSpPr/>
          <p:nvPr/>
        </p:nvSpPr>
        <p:spPr>
          <a:xfrm flipV="1">
            <a:off x="0" y="-1270002"/>
            <a:ext cx="12192000" cy="3682275"/>
          </a:xfrm>
          <a:prstGeom prst="rect">
            <a:avLst/>
          </a:prstGeom>
          <a:gradFill>
            <a:gsLst>
              <a:gs pos="64000">
                <a:schemeClr val="bg1">
                  <a:lumMod val="95000"/>
                </a:schemeClr>
              </a:gs>
              <a:gs pos="16000">
                <a:schemeClr val="bg1">
                  <a:lumMod val="95000"/>
                  <a:alpha val="50000"/>
                </a:schemeClr>
              </a:gs>
              <a:gs pos="0">
                <a:schemeClr val="bg1">
                  <a:lumMod val="9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5477117" y="5506480"/>
            <a:ext cx="315628" cy="45719"/>
          </a:xfrm>
          <a:prstGeom prst="roundRect">
            <a:avLst>
              <a:gd name="adj" fmla="val 9388"/>
            </a:avLst>
          </a:prstGeom>
          <a:solidFill>
            <a:srgbClr val="B51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/>
          <p:cNvSpPr txBox="1"/>
          <p:nvPr/>
        </p:nvSpPr>
        <p:spPr>
          <a:xfrm>
            <a:off x="5425779" y="5565338"/>
            <a:ext cx="6593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where manufacturing excellence</a:t>
            </a:r>
          </a:p>
          <a:p>
            <a:r>
              <a:rPr lang="en-US" sz="2600" i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                           meets service excellence…</a:t>
            </a:r>
          </a:p>
          <a:p>
            <a:r>
              <a:rPr lang="en-US" sz="2600" i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endParaRPr lang="id-ID" sz="2600" i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50191-4344-45E1-82A4-AA5324F1A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66" y="5934276"/>
            <a:ext cx="2436158" cy="6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IMG_602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64000" y="0"/>
            <a:ext cx="12192000" cy="3695700"/>
          </a:xfrm>
        </p:spPr>
      </p:pic>
      <p:sp>
        <p:nvSpPr>
          <p:cNvPr id="25" name="Rectangle 24"/>
          <p:cNvSpPr/>
          <p:nvPr/>
        </p:nvSpPr>
        <p:spPr>
          <a:xfrm>
            <a:off x="4381500" y="0"/>
            <a:ext cx="7810500" cy="3695700"/>
          </a:xfrm>
          <a:prstGeom prst="rect">
            <a:avLst/>
          </a:prstGeom>
          <a:gradFill>
            <a:gsLst>
              <a:gs pos="59000">
                <a:srgbClr val="F98B03">
                  <a:alpha val="89000"/>
                </a:srgbClr>
              </a:gs>
              <a:gs pos="79664">
                <a:srgbClr val="D82135">
                  <a:alpha val="87000"/>
                </a:srgbClr>
              </a:gs>
              <a:gs pos="100000">
                <a:srgbClr val="901C74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648380" y="3804898"/>
            <a:ext cx="20986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Experience </a:t>
            </a:r>
          </a:p>
          <a:p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&amp; Expertise</a:t>
            </a:r>
            <a:endParaRPr lang="id-ID" sz="28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380" y="5588733"/>
            <a:ext cx="2799443" cy="7848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team of experts who always love to take challenges and explore possibilities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379" y="4789709"/>
            <a:ext cx="2662992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itchFamily="2" charset="0"/>
              </a:rPr>
              <a:t>We have more than 20 years of experience in Polymer Industry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6425" y="3804898"/>
            <a:ext cx="2130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World Class</a:t>
            </a:r>
          </a:p>
          <a:p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Facility</a:t>
            </a:r>
            <a:endParaRPr lang="id-ID" sz="28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6425" y="5588733"/>
            <a:ext cx="2799443" cy="7848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expandable </a:t>
            </a:r>
            <a:r>
              <a:rPr lang="en-US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upto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48 KTA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with currently built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brick &amp; mortar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infrastructure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6425" y="4789709"/>
            <a:ext cx="2795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Most advanced Compounding facility of </a:t>
            </a:r>
            <a:br>
              <a:rPr 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24 KTA capacity</a:t>
            </a:r>
            <a:endParaRPr lang="id-ID" sz="1550" b="1" dirty="0">
              <a:solidFill>
                <a:schemeClr val="tx1">
                  <a:lumMod val="75000"/>
                  <a:lumOff val="25000"/>
                </a:schemeClr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0890" y="3804898"/>
            <a:ext cx="3586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22A6E"/>
                </a:solidFill>
                <a:latin typeface="Aller" pitchFamily="2" charset="0"/>
              </a:rPr>
              <a:t>Latest </a:t>
            </a:r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Compounding</a:t>
            </a:r>
          </a:p>
          <a:p>
            <a:r>
              <a:rPr lang="en-US" sz="2800" b="1" dirty="0">
                <a:solidFill>
                  <a:srgbClr val="622A6E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Technology</a:t>
            </a:r>
            <a:endParaRPr lang="id-ID" sz="2800" b="1" dirty="0">
              <a:solidFill>
                <a:srgbClr val="622A6E"/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0890" y="5606839"/>
            <a:ext cx="2799443" cy="7848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integrated with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well equipped Quality Lab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assuring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repetitive product quality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0890" y="4789709"/>
            <a:ext cx="2493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rPr>
              <a:t>Automated Plant having advanced process controls</a:t>
            </a:r>
            <a:endParaRPr lang="id-ID" sz="1550" b="1" dirty="0">
              <a:solidFill>
                <a:schemeClr val="tx1">
                  <a:lumMod val="75000"/>
                  <a:lumOff val="25000"/>
                </a:schemeClr>
              </a:solidFill>
              <a:latin typeface="Aller" panose="02000503030000020004" pitchFamily="2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44733" y="1789089"/>
            <a:ext cx="5216661" cy="1577219"/>
            <a:chOff x="6544733" y="1789089"/>
            <a:chExt cx="5216661" cy="1577219"/>
          </a:xfrm>
        </p:grpSpPr>
        <p:sp>
          <p:nvSpPr>
            <p:cNvPr id="30" name="TextBox 29"/>
            <p:cNvSpPr txBox="1"/>
            <p:nvPr/>
          </p:nvSpPr>
          <p:spPr>
            <a:xfrm>
              <a:off x="6544733" y="1789089"/>
              <a:ext cx="521666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bg1"/>
                  </a:solidFill>
                  <a:latin typeface="Aller" panose="02000503030000020004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Combination of Skill &amp; Scale</a:t>
              </a:r>
              <a:endParaRPr lang="id-ID" sz="4400" b="1" dirty="0">
                <a:solidFill>
                  <a:schemeClr val="bg1"/>
                </a:solidFill>
                <a:latin typeface="Aller" panose="02000503030000020004" pitchFamily="2" charset="0"/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11263203" y="3320589"/>
              <a:ext cx="315628" cy="45719"/>
            </a:xfrm>
            <a:prstGeom prst="roundRect">
              <a:avLst>
                <a:gd name="adj" fmla="val 9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9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iru muda - tua">
      <a:dk1>
        <a:sysClr val="windowText" lastClr="000000"/>
      </a:dk1>
      <a:lt1>
        <a:sysClr val="window" lastClr="FFFFFF"/>
      </a:lt1>
      <a:dk2>
        <a:srgbClr val="005250"/>
      </a:dk2>
      <a:lt2>
        <a:srgbClr val="E5DEDB"/>
      </a:lt2>
      <a:accent1>
        <a:srgbClr val="3FCDFD"/>
      </a:accent1>
      <a:accent2>
        <a:srgbClr val="AFEEEE"/>
      </a:accent2>
      <a:accent3>
        <a:srgbClr val="6F93DB"/>
      </a:accent3>
      <a:accent4>
        <a:srgbClr val="4D7AD3"/>
      </a:accent4>
      <a:accent5>
        <a:srgbClr val="2B57AF"/>
      </a:accent5>
      <a:accent6>
        <a:srgbClr val="193265"/>
      </a:accent6>
      <a:hlink>
        <a:srgbClr val="008080"/>
      </a:hlink>
      <a:folHlink>
        <a:srgbClr val="00B0A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8276</TotalTime>
  <Words>1280</Words>
  <Application>Microsoft Office PowerPoint</Application>
  <PresentationFormat>Widescreen</PresentationFormat>
  <Paragraphs>220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Allura</vt:lpstr>
      <vt:lpstr>Calibri Light</vt:lpstr>
      <vt:lpstr>Arial</vt:lpstr>
      <vt:lpstr>Calibri</vt:lpstr>
      <vt:lpstr>Segoe UI Light</vt:lpstr>
      <vt:lpstr>Aller</vt:lpstr>
      <vt:lpstr>Aller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Admin</cp:lastModifiedBy>
  <cp:revision>937</cp:revision>
  <dcterms:created xsi:type="dcterms:W3CDTF">2016-12-05T02:23:11Z</dcterms:created>
  <dcterms:modified xsi:type="dcterms:W3CDTF">2023-12-07T12:11:55Z</dcterms:modified>
</cp:coreProperties>
</file>